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256" r:id="rId2"/>
    <p:sldId id="257" r:id="rId3"/>
    <p:sldId id="291" r:id="rId4"/>
    <p:sldId id="258" r:id="rId5"/>
    <p:sldId id="310" r:id="rId6"/>
    <p:sldId id="301" r:id="rId7"/>
    <p:sldId id="295" r:id="rId8"/>
    <p:sldId id="302" r:id="rId9"/>
    <p:sldId id="296" r:id="rId10"/>
    <p:sldId id="297" r:id="rId11"/>
    <p:sldId id="298" r:id="rId12"/>
    <p:sldId id="299" r:id="rId13"/>
    <p:sldId id="311" r:id="rId14"/>
    <p:sldId id="305" r:id="rId15"/>
    <p:sldId id="312" r:id="rId16"/>
    <p:sldId id="261" r:id="rId17"/>
    <p:sldId id="260" r:id="rId18"/>
    <p:sldId id="306" r:id="rId19"/>
    <p:sldId id="273" r:id="rId20"/>
    <p:sldId id="307" r:id="rId21"/>
    <p:sldId id="303" r:id="rId22"/>
    <p:sldId id="304" r:id="rId23"/>
    <p:sldId id="313" r:id="rId24"/>
    <p:sldId id="262" r:id="rId25"/>
    <p:sldId id="263" r:id="rId26"/>
    <p:sldId id="266" r:id="rId27"/>
    <p:sldId id="267" r:id="rId28"/>
    <p:sldId id="268" r:id="rId29"/>
    <p:sldId id="264" r:id="rId30"/>
    <p:sldId id="265" r:id="rId31"/>
    <p:sldId id="269" r:id="rId32"/>
    <p:sldId id="270" r:id="rId33"/>
    <p:sldId id="271" r:id="rId34"/>
    <p:sldId id="272" r:id="rId35"/>
    <p:sldId id="274" r:id="rId36"/>
    <p:sldId id="275" r:id="rId37"/>
    <p:sldId id="309" r:id="rId38"/>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48" y="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F1390A-569D-43F1-AFCD-07278525D9F3}" type="datetimeFigureOut">
              <a:rPr lang="nl-NL" smtClean="0"/>
              <a:t>11-6-2018</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6A6383F-EA57-4D7C-BAEE-4C5912B76ED3}" type="slidenum">
              <a:rPr lang="nl-NL" smtClean="0"/>
              <a:t>‹nr.›</a:t>
            </a:fld>
            <a:endParaRPr lang="nl-NL"/>
          </a:p>
        </p:txBody>
      </p:sp>
    </p:spTree>
    <p:extLst>
      <p:ext uri="{BB962C8B-B14F-4D97-AF65-F5344CB8AC3E}">
        <p14:creationId xmlns:p14="http://schemas.microsoft.com/office/powerpoint/2010/main" val="257254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F7A470C-E38C-4FFA-B101-D0F962D30E10}" type="datetimeFigureOut">
              <a:rPr lang="nl-NL" smtClean="0"/>
              <a:t>11-6-2018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20E71A-2D56-467A-9467-6C126EF87AF1}" type="slidenum">
              <a:rPr lang="nl-NL" smtClean="0"/>
              <a:t>‹nr.›</a:t>
            </a:fld>
            <a:endParaRPr lang="nl-NL"/>
          </a:p>
        </p:txBody>
      </p:sp>
    </p:spTree>
    <p:extLst>
      <p:ext uri="{BB962C8B-B14F-4D97-AF65-F5344CB8AC3E}">
        <p14:creationId xmlns:p14="http://schemas.microsoft.com/office/powerpoint/2010/main" val="156268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extLst/>
          </a:lstStyle>
          <a:p>
            <a:fld id="{3A7618FD-7145-4E8E-A6E4-F9127EF7B47D}" type="datetime1">
              <a:rPr lang="nl-NL" smtClean="0"/>
              <a:t>11-6-2018</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238A88-B794-48A6-A1A1-D4DD88687EAF}"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8E0329F-13A5-4E20-8440-1B32BD73D878}" type="datetime1">
              <a:rPr lang="nl-NL" smtClean="0"/>
              <a:t>11-6-2018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238A88-B794-48A6-A1A1-D4DD88687EAF}"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46A6B97D-BCEE-497C-B1A7-FB5172FAE0FD}" type="datetime1">
              <a:rPr lang="nl-NL" smtClean="0"/>
              <a:t>11-6-2018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238A88-B794-48A6-A1A1-D4DD88687EA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9DCE232-0F36-4E73-874F-87822B07A3AE}" type="datetime1">
              <a:rPr lang="nl-NL" smtClean="0"/>
              <a:t>11-6-2018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238A88-B794-48A6-A1A1-D4DD88687EA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extLst/>
          </a:lstStyle>
          <a:p>
            <a:fld id="{C55ED7BC-7F3E-4BE9-8FEC-A9A7A1AEE640}" type="datetime1">
              <a:rPr lang="nl-NL" smtClean="0"/>
              <a:t>11-6-2018</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238A88-B794-48A6-A1A1-D4DD88687EAF}"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5ACEE785-3468-4202-B761-23BC4D4B0681}" type="datetime1">
              <a:rPr lang="nl-NL" smtClean="0"/>
              <a:t>11-6-2018</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extLst/>
          </a:lstStyle>
          <a:p>
            <a:fld id="{A5238A88-B794-48A6-A1A1-D4DD88687EAF}"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7827C11A-0AA9-412F-9661-39DAF1949630}" type="datetime1">
              <a:rPr lang="nl-NL" smtClean="0"/>
              <a:t>11-6-2018</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extLst/>
          </a:lstStyle>
          <a:p>
            <a:fld id="{A5238A88-B794-48A6-A1A1-D4DD88687EAF}"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3CCAAD01-415F-4216-870D-E2C2E33F647A}" type="datetime1">
              <a:rPr lang="nl-NL" smtClean="0"/>
              <a:t>11-6-2018</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A5238A88-B794-48A6-A1A1-D4DD88687EAF}"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304A14B7-872E-4D8B-B1F0-B856233CB4DE}" type="datetime1">
              <a:rPr lang="nl-NL" smtClean="0"/>
              <a:t>11-6-2018</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A5238A88-B794-48A6-A1A1-D4DD88687EA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extLst/>
          </a:lstStyle>
          <a:p>
            <a:fld id="{1238F16A-4561-4101-BFBE-BAF131654F4D}" type="datetime1">
              <a:rPr lang="nl-NL" smtClean="0"/>
              <a:t>11-6-2018</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238A88-B794-48A6-A1A1-D4DD88687EAF}"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extLst/>
          </a:lstStyle>
          <a:p>
            <a:fld id="{999E2CA7-5818-4835-9E9C-935D9E89C624}" type="datetime1">
              <a:rPr lang="nl-NL" smtClean="0"/>
              <a:t>11-6-2018</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238A88-B794-48A6-A1A1-D4DD88687EAF}"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40D35FE-362F-4818-B40C-9ED465834B86}" type="datetime1">
              <a:rPr lang="nl-NL" smtClean="0"/>
              <a:t>11-6-2018</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5238A88-B794-48A6-A1A1-D4DD88687EAF}"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2jCQWRUaY74" TargetMode="External"/><Relationship Id="rId2" Type="http://schemas.openxmlformats.org/officeDocument/2006/relationships/hyperlink" Target="https://www.youtube.com/watch?v=fmnaYPHHJJ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KTdMV6cOZw" TargetMode="External"/><Relationship Id="rId2" Type="http://schemas.openxmlformats.org/officeDocument/2006/relationships/hyperlink" Target="https://www.youtube.com/watch?v=3oef68YabD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KTdMV6cOZ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Taalbeschouwing</a:t>
            </a:r>
            <a:endParaRPr lang="nl-NL" dirty="0"/>
          </a:p>
        </p:txBody>
      </p:sp>
      <p:sp>
        <p:nvSpPr>
          <p:cNvPr id="3" name="Ondertitel 2"/>
          <p:cNvSpPr>
            <a:spLocks noGrp="1"/>
          </p:cNvSpPr>
          <p:nvPr>
            <p:ph type="subTitle" idx="1"/>
          </p:nvPr>
        </p:nvSpPr>
        <p:spPr/>
        <p:txBody>
          <a:bodyPr/>
          <a:lstStyle/>
          <a:p>
            <a:r>
              <a:rPr lang="nl-NL" dirty="0" smtClean="0"/>
              <a:t>week </a:t>
            </a:r>
            <a:r>
              <a:rPr lang="nl-NL" dirty="0" smtClean="0"/>
              <a:t>7</a:t>
            </a:r>
          </a:p>
          <a:p>
            <a:r>
              <a:rPr lang="nl-NL" dirty="0" smtClean="0"/>
              <a:t>12-06-2018</a:t>
            </a:r>
            <a:endParaRPr lang="nl-NL" dirty="0" smtClean="0"/>
          </a:p>
        </p:txBody>
      </p:sp>
    </p:spTree>
    <p:extLst>
      <p:ext uri="{BB962C8B-B14F-4D97-AF65-F5344CB8AC3E}">
        <p14:creationId xmlns:p14="http://schemas.microsoft.com/office/powerpoint/2010/main" val="1461500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 Rollenspel: in de Chinese apotheek</a:t>
            </a:r>
            <a:endParaRPr lang="nl-NL" dirty="0"/>
          </a:p>
        </p:txBody>
      </p:sp>
      <p:sp>
        <p:nvSpPr>
          <p:cNvPr id="3" name="Tijdelijke aanduiding voor inhoud 2"/>
          <p:cNvSpPr>
            <a:spLocks noGrp="1"/>
          </p:cNvSpPr>
          <p:nvPr>
            <p:ph idx="1"/>
          </p:nvPr>
        </p:nvSpPr>
        <p:spPr/>
        <p:txBody>
          <a:bodyPr/>
          <a:lstStyle/>
          <a:p>
            <a:r>
              <a:rPr lang="nl-NL" dirty="0" smtClean="0"/>
              <a:t>Apotheker:</a:t>
            </a:r>
          </a:p>
          <a:p>
            <a:endParaRPr lang="nl-NL" dirty="0"/>
          </a:p>
          <a:p>
            <a:pPr marL="0" indent="0">
              <a:buNone/>
            </a:pPr>
            <a:r>
              <a:rPr lang="nl-NL" dirty="0" err="1" smtClean="0"/>
              <a:t>懂了</a:t>
            </a:r>
            <a:r>
              <a:rPr lang="nl-NL" dirty="0"/>
              <a:t>。 </a:t>
            </a:r>
            <a:r>
              <a:rPr lang="nl-NL" dirty="0" err="1"/>
              <a:t>Dǒng</a:t>
            </a:r>
            <a:r>
              <a:rPr lang="nl-NL" dirty="0"/>
              <a:t> </a:t>
            </a:r>
            <a:r>
              <a:rPr lang="nl-NL" dirty="0" err="1"/>
              <a:t>le</a:t>
            </a:r>
            <a:r>
              <a:rPr lang="nl-NL" dirty="0"/>
              <a:t>. Ja, ik begrijp </a:t>
            </a:r>
            <a:r>
              <a:rPr lang="nl-NL" dirty="0" smtClean="0"/>
              <a:t>het.</a:t>
            </a:r>
          </a:p>
          <a:p>
            <a:pPr marL="0" indent="0">
              <a:buNone/>
            </a:pPr>
            <a:endParaRPr lang="nl-NL" dirty="0" smtClean="0"/>
          </a:p>
          <a:p>
            <a:pPr marL="0" indent="0">
              <a:buNone/>
            </a:pPr>
            <a:r>
              <a:rPr lang="nl-NL" dirty="0" err="1" smtClean="0"/>
              <a:t>不懂</a:t>
            </a:r>
            <a:r>
              <a:rPr lang="nl-NL" dirty="0"/>
              <a:t>。 </a:t>
            </a:r>
            <a:r>
              <a:rPr lang="nl-NL" dirty="0" err="1"/>
              <a:t>Bù</a:t>
            </a:r>
            <a:r>
              <a:rPr lang="nl-NL" dirty="0"/>
              <a:t> </a:t>
            </a:r>
            <a:r>
              <a:rPr lang="nl-NL" dirty="0" err="1"/>
              <a:t>dǒng</a:t>
            </a:r>
            <a:r>
              <a:rPr lang="nl-NL" dirty="0"/>
              <a:t>. Nee, ik begrijp het </a:t>
            </a:r>
            <a:r>
              <a:rPr lang="nl-NL" dirty="0" smtClean="0"/>
              <a:t>niet.</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10</a:t>
            </a:fld>
            <a:endParaRPr lang="nl-NL"/>
          </a:p>
        </p:txBody>
      </p:sp>
      <p:pic>
        <p:nvPicPr>
          <p:cNvPr id="5" name="Ja, ik begrijp h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40352" y="2260104"/>
            <a:ext cx="609600" cy="609600"/>
          </a:xfrm>
          <a:prstGeom prst="rect">
            <a:avLst/>
          </a:prstGeom>
        </p:spPr>
      </p:pic>
      <p:pic>
        <p:nvPicPr>
          <p:cNvPr id="6" name="Nee, ik begrijp het ni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668344" y="4293096"/>
            <a:ext cx="609600" cy="609600"/>
          </a:xfrm>
          <a:prstGeom prst="rect">
            <a:avLst/>
          </a:prstGeom>
        </p:spPr>
      </p:pic>
    </p:spTree>
    <p:extLst>
      <p:ext uri="{BB962C8B-B14F-4D97-AF65-F5344CB8AC3E}">
        <p14:creationId xmlns:p14="http://schemas.microsoft.com/office/powerpoint/2010/main" val="4022241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8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Bespreking rollenspel</a:t>
            </a:r>
            <a:endParaRPr lang="nl-NL" dirty="0"/>
          </a:p>
        </p:txBody>
      </p:sp>
      <p:sp>
        <p:nvSpPr>
          <p:cNvPr id="3" name="Tijdelijke aanduiding voor inhoud 2"/>
          <p:cNvSpPr>
            <a:spLocks noGrp="1"/>
          </p:cNvSpPr>
          <p:nvPr>
            <p:ph idx="1"/>
          </p:nvPr>
        </p:nvSpPr>
        <p:spPr/>
        <p:txBody>
          <a:bodyPr>
            <a:normAutofit/>
          </a:bodyPr>
          <a:lstStyle/>
          <a:p>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11</a:t>
            </a:fld>
            <a:endParaRPr lang="nl-NL"/>
          </a:p>
        </p:txBody>
      </p:sp>
    </p:spTree>
    <p:extLst>
      <p:ext uri="{BB962C8B-B14F-4D97-AF65-F5344CB8AC3E}">
        <p14:creationId xmlns:p14="http://schemas.microsoft.com/office/powerpoint/2010/main" val="51707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Communicatie:</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12</a:t>
            </a:fld>
            <a:endParaRPr lang="nl-NL"/>
          </a:p>
        </p:txBody>
      </p:sp>
      <p:sp>
        <p:nvSpPr>
          <p:cNvPr id="5" name="object 10"/>
          <p:cNvSpPr>
            <a:spLocks noGrp="1"/>
          </p:cNvSpPr>
          <p:nvPr>
            <p:ph idx="1"/>
          </p:nvPr>
        </p:nvSpPr>
        <p:spPr>
          <a:xfrm>
            <a:off x="2123728" y="1556792"/>
            <a:ext cx="4834880" cy="4968552"/>
          </a:xfrm>
          <a:prstGeom prst="rect">
            <a:avLst/>
          </a:prstGeom>
          <a:blipFill>
            <a:blip r:embed="rId2" cstate="print"/>
            <a:stretch>
              <a:fillRect/>
            </a:stretch>
          </a:blipFill>
        </p:spPr>
        <p:txBody>
          <a:bodyPr wrap="square" lIns="0" tIns="0" rIns="0" bIns="0" rtlCol="0"/>
          <a:lstStyle/>
          <a:p>
            <a:endParaRPr lang="nl-NL" dirty="0"/>
          </a:p>
        </p:txBody>
      </p:sp>
    </p:spTree>
    <p:extLst>
      <p:ext uri="{BB962C8B-B14F-4D97-AF65-F5344CB8AC3E}">
        <p14:creationId xmlns:p14="http://schemas.microsoft.com/office/powerpoint/2010/main" val="151224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strike="sngStrike" dirty="0" smtClean="0"/>
              <a:t>1. Psycholinguïstiek: wat is dat?</a:t>
            </a:r>
          </a:p>
          <a:p>
            <a:pPr marL="0" indent="0">
              <a:buNone/>
            </a:pPr>
            <a:r>
              <a:rPr lang="nl-NL" strike="sngStrike" dirty="0" smtClean="0"/>
              <a:t>2. Heb je altijd taal nodig om te kunnen communiceren?</a:t>
            </a:r>
          </a:p>
          <a:p>
            <a:pPr marL="0" indent="0">
              <a:buNone/>
            </a:pPr>
            <a:r>
              <a:rPr lang="nl-NL" dirty="0" smtClean="0"/>
              <a:t>3. Hoe </a:t>
            </a:r>
            <a:r>
              <a:rPr lang="nl-NL" dirty="0"/>
              <a:t>verloopt het proces van taal- en spraakproductie</a:t>
            </a:r>
            <a:r>
              <a:rPr lang="nl-NL" dirty="0" smtClean="0"/>
              <a:t>?</a:t>
            </a:r>
          </a:p>
          <a:p>
            <a:pPr marL="0" indent="0">
              <a:buNone/>
            </a:pPr>
            <a:r>
              <a:rPr lang="nl-NL" dirty="0" smtClean="0"/>
              <a:t>4. Wat gaat er mis bij afasie?</a:t>
            </a:r>
          </a:p>
          <a:p>
            <a:pPr marL="0" indent="0">
              <a:buNone/>
            </a:pPr>
            <a:r>
              <a:rPr lang="nl-NL" dirty="0" smtClean="0"/>
              <a:t>5. Voorbeelden afasie: Broca + </a:t>
            </a:r>
            <a:r>
              <a:rPr lang="nl-NL" dirty="0" smtClean="0"/>
              <a:t>Wernicke</a:t>
            </a:r>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13</a:t>
            </a:fld>
            <a:endParaRPr lang="nl-NL"/>
          </a:p>
        </p:txBody>
      </p:sp>
    </p:spTree>
    <p:extLst>
      <p:ext uri="{BB962C8B-B14F-4D97-AF65-F5344CB8AC3E}">
        <p14:creationId xmlns:p14="http://schemas.microsoft.com/office/powerpoint/2010/main" val="454850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3. Hoe </a:t>
            </a:r>
            <a:r>
              <a:rPr lang="nl-NL" dirty="0"/>
              <a:t>verloopt het proces van taal- en spraakproductie?</a:t>
            </a:r>
          </a:p>
        </p:txBody>
      </p:sp>
      <p:sp>
        <p:nvSpPr>
          <p:cNvPr id="3" name="Tijdelijke aanduiding voor inhoud 2"/>
          <p:cNvSpPr>
            <a:spLocks noGrp="1"/>
          </p:cNvSpPr>
          <p:nvPr>
            <p:ph idx="1"/>
          </p:nvPr>
        </p:nvSpPr>
        <p:spPr/>
        <p:txBody>
          <a:bodyPr/>
          <a:lstStyle/>
          <a:p>
            <a:r>
              <a:rPr lang="nl-NL" dirty="0" smtClean="0"/>
              <a:t>Iemand die niet (goed) kan spreken, kan op allerlei plekken in het productieproces een probleem hebben.</a:t>
            </a:r>
          </a:p>
          <a:p>
            <a:endParaRPr lang="nl-NL" dirty="0"/>
          </a:p>
          <a:p>
            <a:r>
              <a:rPr lang="nl-NL" dirty="0" smtClean="0"/>
              <a:t>Zie schema op hand-out.</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14</a:t>
            </a:fld>
            <a:endParaRPr lang="nl-NL"/>
          </a:p>
        </p:txBody>
      </p:sp>
    </p:spTree>
    <p:extLst>
      <p:ext uri="{BB962C8B-B14F-4D97-AF65-F5344CB8AC3E}">
        <p14:creationId xmlns:p14="http://schemas.microsoft.com/office/powerpoint/2010/main" val="232823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strike="sngStrike" dirty="0" smtClean="0"/>
              <a:t>1. Psycholinguïstiek: wat is dat?</a:t>
            </a:r>
          </a:p>
          <a:p>
            <a:pPr marL="0" indent="0">
              <a:buNone/>
            </a:pPr>
            <a:r>
              <a:rPr lang="nl-NL" strike="sngStrike" dirty="0" smtClean="0"/>
              <a:t>2. Heb je altijd taal nodig om te kunnen communiceren?</a:t>
            </a:r>
          </a:p>
          <a:p>
            <a:pPr marL="0" indent="0">
              <a:buNone/>
            </a:pPr>
            <a:r>
              <a:rPr lang="nl-NL" strike="sngStrike" dirty="0" smtClean="0"/>
              <a:t>3. Hoe </a:t>
            </a:r>
            <a:r>
              <a:rPr lang="nl-NL" strike="sngStrike" dirty="0"/>
              <a:t>verloopt het proces van taal- en spraakproductie</a:t>
            </a:r>
            <a:r>
              <a:rPr lang="nl-NL" strike="sngStrike" dirty="0" smtClean="0"/>
              <a:t>?</a:t>
            </a:r>
          </a:p>
          <a:p>
            <a:pPr marL="0" indent="0">
              <a:buNone/>
            </a:pPr>
            <a:r>
              <a:rPr lang="nl-NL" dirty="0" smtClean="0"/>
              <a:t>4. Wat gaat er mis bij afasie?</a:t>
            </a:r>
          </a:p>
          <a:p>
            <a:pPr marL="0" indent="0">
              <a:buNone/>
            </a:pPr>
            <a:r>
              <a:rPr lang="nl-NL" dirty="0" smtClean="0"/>
              <a:t>5. Voorbeelden afasie: Broca + </a:t>
            </a:r>
            <a:r>
              <a:rPr lang="nl-NL" dirty="0" smtClean="0"/>
              <a:t>Wernicke</a:t>
            </a:r>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15</a:t>
            </a:fld>
            <a:endParaRPr lang="nl-NL"/>
          </a:p>
        </p:txBody>
      </p:sp>
    </p:spTree>
    <p:extLst>
      <p:ext uri="{BB962C8B-B14F-4D97-AF65-F5344CB8AC3E}">
        <p14:creationId xmlns:p14="http://schemas.microsoft.com/office/powerpoint/2010/main" val="929814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Wat gaat er mis bij afasie?</a:t>
            </a:r>
            <a:endParaRPr lang="nl-NL" dirty="0"/>
          </a:p>
        </p:txBody>
      </p:sp>
      <p:sp>
        <p:nvSpPr>
          <p:cNvPr id="3" name="Tijdelijke aanduiding voor inhoud 2"/>
          <p:cNvSpPr>
            <a:spLocks noGrp="1"/>
          </p:cNvSpPr>
          <p:nvPr>
            <p:ph idx="1"/>
          </p:nvPr>
        </p:nvSpPr>
        <p:spPr/>
        <p:txBody>
          <a:bodyPr>
            <a:normAutofit/>
          </a:bodyPr>
          <a:lstStyle/>
          <a:p>
            <a:r>
              <a:rPr lang="nl-NL" dirty="0" smtClean="0"/>
              <a:t>a + </a:t>
            </a:r>
            <a:r>
              <a:rPr lang="nl-NL" dirty="0" err="1" smtClean="0"/>
              <a:t>phasia</a:t>
            </a:r>
            <a:r>
              <a:rPr lang="nl-NL" dirty="0" smtClean="0"/>
              <a:t>: 'niet spreken'</a:t>
            </a:r>
          </a:p>
          <a:p>
            <a:endParaRPr lang="nl-NL" dirty="0" smtClean="0"/>
          </a:p>
          <a:p>
            <a:r>
              <a:rPr lang="nl-NL" dirty="0" smtClean="0"/>
              <a:t>Taalproblemen als gevolg van hersenbeschadiging.</a:t>
            </a:r>
          </a:p>
          <a:p>
            <a:endParaRPr lang="nl-NL" dirty="0"/>
          </a:p>
          <a:p>
            <a:r>
              <a:rPr lang="nl-NL" dirty="0" smtClean="0"/>
              <a:t>ca. 35.000 Nederlanders.</a:t>
            </a:r>
          </a:p>
          <a:p>
            <a:endParaRPr lang="nl-NL" dirty="0"/>
          </a:p>
          <a:p>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16</a:t>
            </a:fld>
            <a:endParaRPr lang="nl-NL"/>
          </a:p>
        </p:txBody>
      </p:sp>
    </p:spTree>
    <p:extLst>
      <p:ext uri="{BB962C8B-B14F-4D97-AF65-F5344CB8AC3E}">
        <p14:creationId xmlns:p14="http://schemas.microsoft.com/office/powerpoint/2010/main" val="114359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Wat gaat er mis bij afasie?</a:t>
            </a:r>
            <a:endParaRPr lang="nl-NL" dirty="0"/>
          </a:p>
        </p:txBody>
      </p:sp>
      <p:sp>
        <p:nvSpPr>
          <p:cNvPr id="4" name="Tijdelijke aanduiding voor inhoud 3"/>
          <p:cNvSpPr>
            <a:spLocks noGrp="1"/>
          </p:cNvSpPr>
          <p:nvPr>
            <p:ph idx="1"/>
          </p:nvPr>
        </p:nvSpPr>
        <p:spPr/>
        <p:txBody>
          <a:bodyPr>
            <a:normAutofit lnSpcReduction="10000"/>
          </a:bodyPr>
          <a:lstStyle/>
          <a:p>
            <a:r>
              <a:rPr lang="nl-NL" dirty="0" smtClean="0"/>
              <a:t>Brein ca. 1,5 kg.</a:t>
            </a:r>
          </a:p>
          <a:p>
            <a:endParaRPr lang="nl-NL" dirty="0"/>
          </a:p>
          <a:p>
            <a:r>
              <a:rPr lang="nl-NL" dirty="0" smtClean="0"/>
              <a:t>Buitenste rand voor hogere functies: cortex (hersenschors</a:t>
            </a:r>
            <a:r>
              <a:rPr lang="nl-NL" dirty="0" smtClean="0"/>
              <a:t>).</a:t>
            </a:r>
          </a:p>
          <a:p>
            <a:endParaRPr lang="nl-NL" dirty="0"/>
          </a:p>
          <a:p>
            <a:r>
              <a:rPr lang="nl-NL" dirty="0" smtClean="0"/>
              <a:t>Vroeger: na overlijden brein bekijken, zien wat er beschadigd is. </a:t>
            </a:r>
          </a:p>
          <a:p>
            <a:endParaRPr lang="nl-NL" dirty="0"/>
          </a:p>
          <a:p>
            <a:r>
              <a:rPr lang="nl-NL" dirty="0" smtClean="0"/>
              <a:t>Nu: technieken bij levende patiënten. (Zie Spelling &amp; Dyslexie week 8).</a:t>
            </a:r>
            <a:endParaRPr lang="nl-NL" dirty="0"/>
          </a:p>
        </p:txBody>
      </p:sp>
      <p:sp>
        <p:nvSpPr>
          <p:cNvPr id="6" name="Tijdelijke aanduiding voor dianummer 5"/>
          <p:cNvSpPr>
            <a:spLocks noGrp="1"/>
          </p:cNvSpPr>
          <p:nvPr>
            <p:ph type="sldNum" sz="quarter" idx="12"/>
          </p:nvPr>
        </p:nvSpPr>
        <p:spPr/>
        <p:txBody>
          <a:bodyPr/>
          <a:lstStyle/>
          <a:p>
            <a:fld id="{A5238A88-B794-48A6-A1A1-D4DD88687EAF}" type="slidenum">
              <a:rPr lang="nl-NL" smtClean="0"/>
              <a:t>17</a:t>
            </a:fld>
            <a:endParaRPr lang="nl-NL"/>
          </a:p>
        </p:txBody>
      </p:sp>
    </p:spTree>
    <p:extLst>
      <p:ext uri="{BB962C8B-B14F-4D97-AF65-F5344CB8AC3E}">
        <p14:creationId xmlns:p14="http://schemas.microsoft.com/office/powerpoint/2010/main" val="350243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Wat gaat er mis bij afasie?</a:t>
            </a:r>
            <a:endParaRPr lang="nl-NL" dirty="0"/>
          </a:p>
        </p:txBody>
      </p:sp>
      <p:sp>
        <p:nvSpPr>
          <p:cNvPr id="4" name="Tijdelijke aanduiding voor inhoud 3"/>
          <p:cNvSpPr>
            <a:spLocks noGrp="1"/>
          </p:cNvSpPr>
          <p:nvPr>
            <p:ph idx="1"/>
          </p:nvPr>
        </p:nvSpPr>
        <p:spPr/>
        <p:txBody>
          <a:bodyPr/>
          <a:lstStyle/>
          <a:p>
            <a:r>
              <a:rPr lang="nl-NL" dirty="0" smtClean="0"/>
              <a:t>Oude aanname: elk deel van het brein heeft eigen functie. </a:t>
            </a:r>
          </a:p>
          <a:p>
            <a:pPr marL="0" indent="0">
              <a:buNone/>
            </a:pPr>
            <a:r>
              <a:rPr lang="nl-NL" dirty="0" smtClean="0"/>
              <a:t>(vgl. wiskundeknobbel, </a:t>
            </a:r>
          </a:p>
          <a:p>
            <a:pPr marL="0" indent="0">
              <a:buNone/>
            </a:pPr>
            <a:r>
              <a:rPr lang="nl-NL" dirty="0" smtClean="0"/>
              <a:t>talenknobbel).</a:t>
            </a:r>
          </a:p>
          <a:p>
            <a:pPr marL="0" indent="0">
              <a:buNone/>
            </a:pPr>
            <a:endParaRPr lang="nl-NL" dirty="0"/>
          </a:p>
          <a:p>
            <a:r>
              <a:rPr lang="nl-NL" dirty="0" smtClean="0"/>
              <a:t>Netwerken veel </a:t>
            </a:r>
            <a:r>
              <a:rPr lang="nl-NL" dirty="0" err="1" smtClean="0"/>
              <a:t>inge</a:t>
            </a:r>
            <a:r>
              <a:rPr lang="nl-NL" dirty="0" smtClean="0"/>
              <a:t>-</a:t>
            </a:r>
          </a:p>
          <a:p>
            <a:r>
              <a:rPr lang="nl-NL" dirty="0" smtClean="0"/>
              <a:t>wikkelder, niet geïsoleerd.</a:t>
            </a:r>
          </a:p>
          <a:p>
            <a:pPr marL="0" indent="0">
              <a:buNone/>
            </a:pPr>
            <a:endParaRPr lang="nl-NL" dirty="0"/>
          </a:p>
          <a:p>
            <a:pPr marL="0" indent="0">
              <a:buNone/>
            </a:pPr>
            <a:endParaRPr lang="nl-NL" dirty="0" smtClean="0"/>
          </a:p>
          <a:p>
            <a:endParaRPr lang="nl-NL" dirty="0"/>
          </a:p>
          <a:p>
            <a:endParaRPr lang="nl-NL" dirty="0"/>
          </a:p>
        </p:txBody>
      </p:sp>
      <p:sp>
        <p:nvSpPr>
          <p:cNvPr id="6" name="Tijdelijke aanduiding voor dianummer 5"/>
          <p:cNvSpPr>
            <a:spLocks noGrp="1"/>
          </p:cNvSpPr>
          <p:nvPr>
            <p:ph type="sldNum" sz="quarter" idx="12"/>
          </p:nvPr>
        </p:nvSpPr>
        <p:spPr/>
        <p:txBody>
          <a:bodyPr/>
          <a:lstStyle/>
          <a:p>
            <a:fld id="{A5238A88-B794-48A6-A1A1-D4DD88687EAF}" type="slidenum">
              <a:rPr lang="nl-NL" smtClean="0"/>
              <a:t>18</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2956700" cy="441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924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Wat gaat er mis bij afasie?</a:t>
            </a:r>
            <a:endParaRPr lang="nl-NL" dirty="0"/>
          </a:p>
        </p:txBody>
      </p:sp>
      <p:pic>
        <p:nvPicPr>
          <p:cNvPr id="5" name="Tijdelijke aanduiding voor inhoud 4" descr="http://www.alzheimer-nederland.nl/media/860445/2014-01-02_alzjet9_hersene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053658" cy="3765178"/>
          </a:xfrm>
          <a:prstGeom prst="rect">
            <a:avLst/>
          </a:prstGeom>
          <a:noFill/>
          <a:ln>
            <a:noFill/>
          </a:ln>
        </p:spPr>
      </p:pic>
      <p:sp>
        <p:nvSpPr>
          <p:cNvPr id="3" name="Tijdelijke aanduiding voor dianummer 2"/>
          <p:cNvSpPr>
            <a:spLocks noGrp="1"/>
          </p:cNvSpPr>
          <p:nvPr>
            <p:ph type="sldNum" sz="quarter" idx="12"/>
          </p:nvPr>
        </p:nvSpPr>
        <p:spPr/>
        <p:txBody>
          <a:bodyPr/>
          <a:lstStyle/>
          <a:p>
            <a:fld id="{A5238A88-B794-48A6-A1A1-D4DD88687EAF}" type="slidenum">
              <a:rPr lang="nl-NL" smtClean="0"/>
              <a:t>19</a:t>
            </a:fld>
            <a:endParaRPr lang="nl-NL"/>
          </a:p>
        </p:txBody>
      </p:sp>
    </p:spTree>
    <p:extLst>
      <p:ext uri="{BB962C8B-B14F-4D97-AF65-F5344CB8AC3E}">
        <p14:creationId xmlns:p14="http://schemas.microsoft.com/office/powerpoint/2010/main" val="238470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a:t>
            </a:r>
            <a:r>
              <a:rPr lang="nl-NL" dirty="0" smtClean="0"/>
              <a:t>doen</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Vandaag: taalproblemen </a:t>
            </a:r>
            <a:r>
              <a:rPr lang="nl-NL" dirty="0" smtClean="0"/>
              <a:t>bij </a:t>
            </a:r>
            <a:r>
              <a:rPr lang="nl-NL" dirty="0" smtClean="0"/>
              <a:t>volwassenen. (afasie)</a:t>
            </a:r>
            <a:endParaRPr lang="nl-NL" dirty="0" smtClean="0"/>
          </a:p>
          <a:p>
            <a:endParaRPr lang="nl-NL" dirty="0"/>
          </a:p>
          <a:p>
            <a:r>
              <a:rPr lang="nl-NL" dirty="0" smtClean="0"/>
              <a:t>Volgende week: taalproblemen </a:t>
            </a:r>
            <a:r>
              <a:rPr lang="nl-NL" dirty="0" smtClean="0"/>
              <a:t>bij </a:t>
            </a:r>
            <a:r>
              <a:rPr lang="nl-NL" dirty="0" smtClean="0"/>
              <a:t>kinderen. (TOS, (taalontwikkelingsstoornis</a:t>
            </a:r>
            <a:r>
              <a:rPr lang="nl-NL" dirty="0" smtClean="0"/>
              <a:t>)</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a:t>
            </a:fld>
            <a:endParaRPr lang="nl-NL"/>
          </a:p>
        </p:txBody>
      </p:sp>
    </p:spTree>
    <p:extLst>
      <p:ext uri="{BB962C8B-B14F-4D97-AF65-F5344CB8AC3E}">
        <p14:creationId xmlns:p14="http://schemas.microsoft.com/office/powerpoint/2010/main" val="1833373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Wat gaat er mis bij afasie?</a:t>
            </a:r>
            <a:endParaRPr lang="nl-NL" dirty="0"/>
          </a:p>
        </p:txBody>
      </p:sp>
      <p:sp>
        <p:nvSpPr>
          <p:cNvPr id="3" name="Tijdelijke aanduiding voor inhoud 2"/>
          <p:cNvSpPr>
            <a:spLocks noGrp="1"/>
          </p:cNvSpPr>
          <p:nvPr>
            <p:ph idx="1"/>
          </p:nvPr>
        </p:nvSpPr>
        <p:spPr/>
        <p:txBody>
          <a:bodyPr>
            <a:normAutofit/>
          </a:bodyPr>
          <a:lstStyle/>
          <a:p>
            <a:r>
              <a:rPr lang="nl-NL" dirty="0" smtClean="0"/>
              <a:t>Beschadigingen: hersenbloeding, infarct, tumor, ontsteking.</a:t>
            </a:r>
            <a:endParaRPr lang="nl-NL" dirty="0" smtClean="0"/>
          </a:p>
          <a:p>
            <a:endParaRPr lang="nl-NL" dirty="0"/>
          </a:p>
          <a:p>
            <a:r>
              <a:rPr lang="nl-NL" dirty="0" smtClean="0"/>
              <a:t>Effecten </a:t>
            </a:r>
            <a:r>
              <a:rPr lang="nl-NL" dirty="0" smtClean="0"/>
              <a:t>hiervan erg </a:t>
            </a:r>
            <a:r>
              <a:rPr lang="nl-NL" dirty="0" smtClean="0"/>
              <a:t>onvoorspelbaar</a:t>
            </a:r>
            <a:r>
              <a:rPr lang="nl-NL" dirty="0" smtClean="0"/>
              <a:t>, individueel effect. </a:t>
            </a:r>
            <a:r>
              <a:rPr lang="nl-NL" dirty="0"/>
              <a:t> </a:t>
            </a:r>
            <a:r>
              <a:rPr lang="nl-NL" dirty="0" smtClean="0"/>
              <a:t>Afasie ≠ tuberculose of griep.</a:t>
            </a:r>
            <a:endParaRPr lang="nl-NL" dirty="0" smtClean="0"/>
          </a:p>
          <a:p>
            <a:endParaRPr lang="nl-NL" dirty="0"/>
          </a:p>
          <a:p>
            <a:r>
              <a:rPr lang="nl-NL" dirty="0" smtClean="0"/>
              <a:t>Bepaalde symptomen tegelijk: bv. afasie van Broca en van Wernicke.</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20</a:t>
            </a:fld>
            <a:endParaRPr lang="nl-NL"/>
          </a:p>
        </p:txBody>
      </p:sp>
    </p:spTree>
    <p:extLst>
      <p:ext uri="{BB962C8B-B14F-4D97-AF65-F5344CB8AC3E}">
        <p14:creationId xmlns:p14="http://schemas.microsoft.com/office/powerpoint/2010/main" val="18110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Wat gaat er mis bij afasie?</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Herstel: vaak in eerste maanden, doorgaans tot max. 1 jaar. 	</a:t>
            </a:r>
          </a:p>
          <a:p>
            <a:r>
              <a:rPr lang="nl-NL" dirty="0" smtClean="0"/>
              <a:t>Let op: nauwelijks consensus over limiet aan herstel.</a:t>
            </a:r>
          </a:p>
          <a:p>
            <a:endParaRPr lang="nl-NL" dirty="0"/>
          </a:p>
          <a:p>
            <a:r>
              <a:rPr lang="nl-NL" dirty="0" smtClean="0"/>
              <a:t>Belangrijk: wat is er nog meer stuk in het brein? </a:t>
            </a:r>
          </a:p>
          <a:p>
            <a:pPr marL="0" indent="0">
              <a:buNone/>
            </a:pPr>
            <a:r>
              <a:rPr lang="nl-NL" dirty="0"/>
              <a:t>	</a:t>
            </a:r>
            <a:r>
              <a:rPr lang="nl-NL" dirty="0" smtClean="0"/>
              <a:t>- Uitvoeren van taken (bv. veters 	strikken, koffie zetten).</a:t>
            </a:r>
          </a:p>
          <a:p>
            <a:pPr marL="0" indent="0">
              <a:buNone/>
            </a:pPr>
            <a:r>
              <a:rPr lang="nl-NL" dirty="0"/>
              <a:t>	</a:t>
            </a:r>
            <a:r>
              <a:rPr lang="nl-NL" dirty="0" smtClean="0"/>
              <a:t>- Emoties reguleren, karakter, etc.</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21</a:t>
            </a:fld>
            <a:endParaRPr lang="nl-NL"/>
          </a:p>
        </p:txBody>
      </p:sp>
    </p:spTree>
    <p:extLst>
      <p:ext uri="{BB962C8B-B14F-4D97-AF65-F5344CB8AC3E}">
        <p14:creationId xmlns:p14="http://schemas.microsoft.com/office/powerpoint/2010/main" val="34166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Wat gaat er mis bij afasie?</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Compenseren:</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r>
              <a:rPr lang="nl-NL" dirty="0" smtClean="0"/>
              <a:t>Let op: hiervoor metacognitie nodig + nog de mogelijkheid hebben om (talige/communicatieve) taken uit te voeren.</a:t>
            </a:r>
          </a:p>
          <a:p>
            <a:pPr marL="0" indent="0">
              <a:buNone/>
            </a:pPr>
            <a:endParaRPr lang="nl-NL" dirty="0" smtClean="0"/>
          </a:p>
          <a:p>
            <a:pPr marL="0" indent="0">
              <a:buNone/>
            </a:pPr>
            <a:endParaRPr lang="nl-NL" dirty="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22</a:t>
            </a:fld>
            <a:endParaRPr lang="nl-NL"/>
          </a:p>
        </p:txBody>
      </p:sp>
      <p:graphicFrame>
        <p:nvGraphicFramePr>
          <p:cNvPr id="6" name="Tabel 5"/>
          <p:cNvGraphicFramePr>
            <a:graphicFrameLocks noGrp="1"/>
          </p:cNvGraphicFramePr>
          <p:nvPr>
            <p:extLst>
              <p:ext uri="{D42A27DB-BD31-4B8C-83A1-F6EECF244321}">
                <p14:modId xmlns:p14="http://schemas.microsoft.com/office/powerpoint/2010/main" val="1024046371"/>
              </p:ext>
            </p:extLst>
          </p:nvPr>
        </p:nvGraphicFramePr>
        <p:xfrm>
          <a:off x="395536" y="2348880"/>
          <a:ext cx="8352928" cy="1833880"/>
        </p:xfrm>
        <a:graphic>
          <a:graphicData uri="http://schemas.openxmlformats.org/drawingml/2006/table">
            <a:tbl>
              <a:tblPr firstRow="1" bandRow="1">
                <a:tableStyleId>{5C22544A-7EE6-4342-B048-85BDC9FD1C3A}</a:tableStyleId>
              </a:tblPr>
              <a:tblGrid>
                <a:gridCol w="4176464"/>
                <a:gridCol w="4176464"/>
              </a:tblGrid>
              <a:tr h="370840">
                <a:tc>
                  <a:txBody>
                    <a:bodyPr/>
                    <a:lstStyle/>
                    <a:p>
                      <a:r>
                        <a:rPr lang="nl-NL" dirty="0" smtClean="0"/>
                        <a:t>zonder woorden</a:t>
                      </a:r>
                      <a:endParaRPr lang="nl-NL" dirty="0"/>
                    </a:p>
                  </a:txBody>
                  <a:tcPr/>
                </a:tc>
                <a:tc>
                  <a:txBody>
                    <a:bodyPr/>
                    <a:lstStyle/>
                    <a:p>
                      <a:r>
                        <a:rPr lang="nl-NL" dirty="0" smtClean="0"/>
                        <a:t>met</a:t>
                      </a:r>
                      <a:r>
                        <a:rPr lang="nl-NL" baseline="0" dirty="0" smtClean="0"/>
                        <a:t> woorden</a:t>
                      </a:r>
                      <a:endParaRPr lang="nl-NL" dirty="0"/>
                    </a:p>
                  </a:txBody>
                  <a:tcPr/>
                </a:tc>
              </a:tr>
              <a:tr h="370840">
                <a:tc>
                  <a:txBody>
                    <a:bodyPr/>
                    <a:lstStyle/>
                    <a:p>
                      <a:pPr marL="0" indent="0">
                        <a:buNone/>
                      </a:pPr>
                      <a:r>
                        <a:rPr lang="nl-NL" dirty="0" smtClean="0"/>
                        <a:t>- aanwijzen</a:t>
                      </a:r>
                    </a:p>
                    <a:p>
                      <a:pPr marL="0" indent="0">
                        <a:buNone/>
                      </a:pPr>
                      <a:r>
                        <a:rPr lang="nl-NL" dirty="0" smtClean="0"/>
                        <a:t>- functioneel gebaar maken</a:t>
                      </a:r>
                    </a:p>
                    <a:p>
                      <a:pPr marL="0" indent="0">
                        <a:buNone/>
                      </a:pPr>
                      <a:r>
                        <a:rPr lang="nl-NL" dirty="0" smtClean="0"/>
                        <a:t>- afbeelding aanwijzen (bv.</a:t>
                      </a:r>
                      <a:r>
                        <a:rPr lang="nl-NL" baseline="0" dirty="0" smtClean="0"/>
                        <a:t> op iPad)</a:t>
                      </a:r>
                      <a:endParaRPr lang="nl-NL" dirty="0" smtClean="0"/>
                    </a:p>
                    <a:p>
                      <a:pPr marL="0" indent="0">
                        <a:buNone/>
                      </a:pPr>
                      <a:endParaRPr lang="nl-NL" dirty="0" smtClean="0"/>
                    </a:p>
                    <a:p>
                      <a:endParaRPr lang="nl-NL" dirty="0"/>
                    </a:p>
                  </a:txBody>
                  <a:tcPr/>
                </a:tc>
                <a:tc>
                  <a:txBody>
                    <a:bodyPr/>
                    <a:lstStyle/>
                    <a:p>
                      <a:r>
                        <a:rPr lang="nl-NL" dirty="0" smtClean="0"/>
                        <a:t>- doelwoord omschrijven</a:t>
                      </a:r>
                    </a:p>
                    <a:p>
                      <a:r>
                        <a:rPr lang="nl-NL" dirty="0" smtClean="0"/>
                        <a:t>-</a:t>
                      </a:r>
                      <a:r>
                        <a:rPr lang="nl-NL" baseline="0" dirty="0" smtClean="0"/>
                        <a:t> kort + bondig vertellen</a:t>
                      </a:r>
                      <a:endParaRPr lang="nl-NL" dirty="0" smtClean="0"/>
                    </a:p>
                  </a:txBody>
                  <a:tcPr/>
                </a:tc>
              </a:tr>
            </a:tbl>
          </a:graphicData>
        </a:graphic>
      </p:graphicFrame>
    </p:spTree>
    <p:extLst>
      <p:ext uri="{BB962C8B-B14F-4D97-AF65-F5344CB8AC3E}">
        <p14:creationId xmlns:p14="http://schemas.microsoft.com/office/powerpoint/2010/main" val="12928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strike="sngStrike" dirty="0" smtClean="0"/>
              <a:t>1. Psycholinguïstiek: wat is dat?</a:t>
            </a:r>
          </a:p>
          <a:p>
            <a:pPr marL="0" indent="0">
              <a:buNone/>
            </a:pPr>
            <a:r>
              <a:rPr lang="nl-NL" strike="sngStrike" dirty="0" smtClean="0"/>
              <a:t>2. Heb je altijd taal nodig om te kunnen communiceren?</a:t>
            </a:r>
          </a:p>
          <a:p>
            <a:pPr marL="0" indent="0">
              <a:buNone/>
            </a:pPr>
            <a:r>
              <a:rPr lang="nl-NL" strike="sngStrike" dirty="0" smtClean="0"/>
              <a:t>3. Hoe </a:t>
            </a:r>
            <a:r>
              <a:rPr lang="nl-NL" strike="sngStrike" dirty="0"/>
              <a:t>verloopt het proces van taal- en spraakproductie</a:t>
            </a:r>
            <a:r>
              <a:rPr lang="nl-NL" strike="sngStrike" dirty="0" smtClean="0"/>
              <a:t>?</a:t>
            </a:r>
          </a:p>
          <a:p>
            <a:pPr marL="0" indent="0">
              <a:buNone/>
            </a:pPr>
            <a:r>
              <a:rPr lang="nl-NL" strike="sngStrike" dirty="0" smtClean="0"/>
              <a:t>4. Wat gaat er mis bij afasie?</a:t>
            </a:r>
          </a:p>
          <a:p>
            <a:pPr marL="0" indent="0">
              <a:buNone/>
            </a:pPr>
            <a:r>
              <a:rPr lang="nl-NL" dirty="0" smtClean="0"/>
              <a:t>5. Voorbeelden afasie: Broca + </a:t>
            </a:r>
            <a:r>
              <a:rPr lang="nl-NL" dirty="0" smtClean="0"/>
              <a:t>Wernicke</a:t>
            </a:r>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23</a:t>
            </a:fld>
            <a:endParaRPr lang="nl-NL"/>
          </a:p>
        </p:txBody>
      </p:sp>
    </p:spTree>
    <p:extLst>
      <p:ext uri="{BB962C8B-B14F-4D97-AF65-F5344CB8AC3E}">
        <p14:creationId xmlns:p14="http://schemas.microsoft.com/office/powerpoint/2010/main" val="929814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Voorbeeld a</a:t>
            </a:r>
            <a:r>
              <a:rPr lang="nl-NL" dirty="0" smtClean="0"/>
              <a:t>fasie </a:t>
            </a:r>
            <a:r>
              <a:rPr lang="nl-NL" dirty="0" smtClean="0"/>
              <a:t>- Broca</a:t>
            </a:r>
            <a:endParaRPr lang="nl-NL" dirty="0"/>
          </a:p>
        </p:txBody>
      </p:sp>
      <p:pic>
        <p:nvPicPr>
          <p:cNvPr id="4" name="Tijdelijke aanduiding voor inhoud 4" descr="http://www.alzheimer-nederland.nl/media/860445/2014-01-02_alzjet9_hersene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280444"/>
            <a:ext cx="4762500" cy="3257550"/>
          </a:xfrm>
          <a:prstGeom prst="rect">
            <a:avLst/>
          </a:prstGeom>
          <a:noFill/>
          <a:ln>
            <a:noFill/>
          </a:ln>
        </p:spPr>
      </p:pic>
      <p:sp>
        <p:nvSpPr>
          <p:cNvPr id="5" name="Tijdelijke aanduiding voor dianummer 4"/>
          <p:cNvSpPr>
            <a:spLocks noGrp="1"/>
          </p:cNvSpPr>
          <p:nvPr>
            <p:ph type="sldNum" sz="quarter" idx="12"/>
          </p:nvPr>
        </p:nvSpPr>
        <p:spPr/>
        <p:txBody>
          <a:bodyPr/>
          <a:lstStyle/>
          <a:p>
            <a:fld id="{A5238A88-B794-48A6-A1A1-D4DD88687EAF}" type="slidenum">
              <a:rPr lang="nl-NL" smtClean="0"/>
              <a:t>24</a:t>
            </a:fld>
            <a:endParaRPr lang="nl-NL"/>
          </a:p>
        </p:txBody>
      </p:sp>
    </p:spTree>
    <p:extLst>
      <p:ext uri="{BB962C8B-B14F-4D97-AF65-F5344CB8AC3E}">
        <p14:creationId xmlns:p14="http://schemas.microsoft.com/office/powerpoint/2010/main" val="3626302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5. Voorbeeld afasie - Broca</a:t>
            </a:r>
            <a:endParaRPr lang="nl-NL" dirty="0"/>
          </a:p>
        </p:txBody>
      </p:sp>
      <p:sp>
        <p:nvSpPr>
          <p:cNvPr id="3" name="Tijdelijke aanduiding voor inhoud 2"/>
          <p:cNvSpPr>
            <a:spLocks noGrp="1"/>
          </p:cNvSpPr>
          <p:nvPr>
            <p:ph idx="1"/>
          </p:nvPr>
        </p:nvSpPr>
        <p:spPr/>
        <p:txBody>
          <a:bodyPr/>
          <a:lstStyle/>
          <a:p>
            <a:r>
              <a:rPr lang="nl-NL" dirty="0" smtClean="0">
                <a:hlinkClick r:id="rId2"/>
              </a:rPr>
              <a:t>1. Voorbeeld </a:t>
            </a:r>
            <a:r>
              <a:rPr lang="nl-NL" dirty="0" smtClean="0">
                <a:hlinkClick r:id="rId2"/>
              </a:rPr>
              <a:t>Broca - René Franssen</a:t>
            </a:r>
            <a:endParaRPr lang="nl-NL" dirty="0" smtClean="0"/>
          </a:p>
          <a:p>
            <a:endParaRPr lang="nl-NL" dirty="0"/>
          </a:p>
          <a:p>
            <a:endParaRPr lang="nl-NL" dirty="0" smtClean="0"/>
          </a:p>
          <a:p>
            <a:r>
              <a:rPr lang="nl-NL" dirty="0" smtClean="0">
                <a:hlinkClick r:id="rId3"/>
              </a:rPr>
              <a:t>2. Voorbeeld </a:t>
            </a:r>
            <a:r>
              <a:rPr lang="nl-NL" dirty="0" smtClean="0">
                <a:hlinkClick r:id="rId3"/>
              </a:rPr>
              <a:t>Broca - Ervaringsverhaal</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25</a:t>
            </a:fld>
            <a:endParaRPr lang="nl-NL"/>
          </a:p>
        </p:txBody>
      </p:sp>
    </p:spTree>
    <p:extLst>
      <p:ext uri="{BB962C8B-B14F-4D97-AF65-F5344CB8AC3E}">
        <p14:creationId xmlns:p14="http://schemas.microsoft.com/office/powerpoint/2010/main" val="486436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5. Voorbeeld afasie - </a:t>
            </a:r>
            <a:r>
              <a:rPr lang="nl-NL" dirty="0" smtClean="0"/>
              <a:t>Wernicke</a:t>
            </a:r>
            <a:endParaRPr lang="nl-NL" dirty="0"/>
          </a:p>
        </p:txBody>
      </p:sp>
      <p:sp>
        <p:nvSpPr>
          <p:cNvPr id="3" name="Tijdelijke aanduiding voor inhoud 2"/>
          <p:cNvSpPr>
            <a:spLocks noGrp="1"/>
          </p:cNvSpPr>
          <p:nvPr>
            <p:ph idx="1"/>
          </p:nvPr>
        </p:nvSpPr>
        <p:spPr/>
        <p:txBody>
          <a:bodyPr/>
          <a:lstStyle/>
          <a:p>
            <a:r>
              <a:rPr lang="nl-NL" dirty="0" smtClean="0">
                <a:hlinkClick r:id="rId2"/>
              </a:rPr>
              <a:t>3. Voorbeeld van Wernicke</a:t>
            </a:r>
            <a:endParaRPr lang="nl-NL" dirty="0" smtClean="0">
              <a:hlinkClick r:id="rId3"/>
            </a:endParaRPr>
          </a:p>
          <a:p>
            <a:endParaRPr lang="nl-NL" dirty="0" smtClean="0">
              <a:hlinkClick r:id="rId3"/>
            </a:endParaRPr>
          </a:p>
          <a:p>
            <a:r>
              <a:rPr lang="nl-NL" dirty="0" smtClean="0">
                <a:hlinkClick r:id="rId3"/>
              </a:rPr>
              <a:t>4. Voorbeeld </a:t>
            </a:r>
            <a:r>
              <a:rPr lang="nl-NL" dirty="0" smtClean="0">
                <a:hlinkClick r:id="rId3"/>
              </a:rPr>
              <a:t>van Wernicke</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26</a:t>
            </a:fld>
            <a:endParaRPr lang="nl-NL"/>
          </a:p>
        </p:txBody>
      </p:sp>
    </p:spTree>
    <p:extLst>
      <p:ext uri="{BB962C8B-B14F-4D97-AF65-F5344CB8AC3E}">
        <p14:creationId xmlns:p14="http://schemas.microsoft.com/office/powerpoint/2010/main" val="176319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5. Voorbeeld afasie - Wernicke</a:t>
            </a:r>
            <a:endParaRPr lang="nl-NL" dirty="0"/>
          </a:p>
        </p:txBody>
      </p:sp>
      <p:sp>
        <p:nvSpPr>
          <p:cNvPr id="3" name="Tijdelijke aanduiding voor inhoud 2"/>
          <p:cNvSpPr>
            <a:spLocks noGrp="1"/>
          </p:cNvSpPr>
          <p:nvPr>
            <p:ph idx="1"/>
          </p:nvPr>
        </p:nvSpPr>
        <p:spPr/>
        <p:txBody>
          <a:bodyPr/>
          <a:lstStyle/>
          <a:p>
            <a:r>
              <a:rPr lang="nl-NL" dirty="0" smtClean="0"/>
              <a:t>Nazeggen: </a:t>
            </a:r>
            <a:r>
              <a:rPr lang="nl-NL" dirty="0" err="1" smtClean="0"/>
              <a:t>baseballplayer</a:t>
            </a:r>
            <a:r>
              <a:rPr lang="nl-NL" dirty="0" smtClean="0"/>
              <a:t>, </a:t>
            </a:r>
            <a:r>
              <a:rPr lang="nl-NL" dirty="0" err="1" smtClean="0"/>
              <a:t>caterpillar</a:t>
            </a:r>
            <a:r>
              <a:rPr lang="nl-NL" dirty="0" smtClean="0"/>
              <a:t>.</a:t>
            </a:r>
          </a:p>
          <a:p>
            <a:r>
              <a:rPr lang="nl-NL" dirty="0" smtClean="0"/>
              <a:t>Nadoen: tong uitsteken, kus geven, zuigen op rietje, lachen, kauwgom kauwen, hoesten, lippen likken.</a:t>
            </a:r>
          </a:p>
          <a:p>
            <a:pPr marL="0" indent="0">
              <a:buNone/>
            </a:pPr>
            <a:endParaRPr lang="nl-NL" dirty="0" smtClean="0"/>
          </a:p>
          <a:p>
            <a:endParaRPr lang="nl-NL" dirty="0"/>
          </a:p>
          <a:p>
            <a:endParaRPr lang="nl-NL" dirty="0" smtClean="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27</a:t>
            </a:fld>
            <a:endParaRPr lang="nl-NL"/>
          </a:p>
        </p:txBody>
      </p:sp>
    </p:spTree>
    <p:extLst>
      <p:ext uri="{BB962C8B-B14F-4D97-AF65-F5344CB8AC3E}">
        <p14:creationId xmlns:p14="http://schemas.microsoft.com/office/powerpoint/2010/main" val="117942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5. Voorbeeld afasie - Wernicke</a:t>
            </a:r>
            <a:endParaRPr lang="nl-NL" dirty="0"/>
          </a:p>
        </p:txBody>
      </p:sp>
      <p:sp>
        <p:nvSpPr>
          <p:cNvPr id="3" name="Tijdelijke aanduiding voor inhoud 2"/>
          <p:cNvSpPr>
            <a:spLocks noGrp="1"/>
          </p:cNvSpPr>
          <p:nvPr>
            <p:ph idx="1"/>
          </p:nvPr>
        </p:nvSpPr>
        <p:spPr/>
        <p:txBody>
          <a:bodyPr/>
          <a:lstStyle/>
          <a:p>
            <a:r>
              <a:rPr lang="nl-NL" dirty="0" smtClean="0">
                <a:hlinkClick r:id="rId2"/>
              </a:rPr>
              <a:t>Voorbeeld van Wernicke</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28</a:t>
            </a:fld>
            <a:endParaRPr lang="nl-NL"/>
          </a:p>
        </p:txBody>
      </p:sp>
    </p:spTree>
    <p:extLst>
      <p:ext uri="{BB962C8B-B14F-4D97-AF65-F5344CB8AC3E}">
        <p14:creationId xmlns:p14="http://schemas.microsoft.com/office/powerpoint/2010/main" val="3736266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4a. </a:t>
            </a:r>
            <a:r>
              <a:rPr lang="nl-NL" dirty="0" smtClean="0"/>
              <a:t>Wat gaat er mis bij afasie van Broca?</a:t>
            </a:r>
            <a:endParaRPr lang="nl-NL" dirty="0"/>
          </a:p>
        </p:txBody>
      </p:sp>
      <p:sp>
        <p:nvSpPr>
          <p:cNvPr id="3" name="Tijdelijke aanduiding voor inhoud 2"/>
          <p:cNvSpPr>
            <a:spLocks noGrp="1"/>
          </p:cNvSpPr>
          <p:nvPr>
            <p:ph idx="1"/>
          </p:nvPr>
        </p:nvSpPr>
        <p:spPr/>
        <p:txBody>
          <a:bodyPr/>
          <a:lstStyle/>
          <a:p>
            <a:pPr marL="0" indent="0">
              <a:buNone/>
            </a:pPr>
            <a:r>
              <a:rPr lang="nl-NL" dirty="0" smtClean="0"/>
              <a:t>Paul Broca </a:t>
            </a:r>
            <a:r>
              <a:rPr lang="nl-NL" dirty="0"/>
              <a:t>(1824 - 1880, Frankrijk)</a:t>
            </a:r>
          </a:p>
          <a:p>
            <a:pPr marL="0" indent="0">
              <a:buNone/>
            </a:pPr>
            <a:endParaRPr lang="nl-NL" dirty="0" smtClean="0"/>
          </a:p>
          <a:p>
            <a:pPr marL="0" indent="0">
              <a:buNone/>
            </a:pPr>
            <a:endParaRPr lang="nl-NL" dirty="0"/>
          </a:p>
        </p:txBody>
      </p:sp>
      <p:pic>
        <p:nvPicPr>
          <p:cNvPr id="4" name="Afbeelding 3" descr="Paul Broc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04864"/>
            <a:ext cx="3240440" cy="4032448"/>
          </a:xfrm>
          <a:prstGeom prst="rect">
            <a:avLst/>
          </a:prstGeom>
          <a:noFill/>
          <a:ln>
            <a:noFill/>
          </a:ln>
        </p:spPr>
      </p:pic>
      <p:sp>
        <p:nvSpPr>
          <p:cNvPr id="5" name="Tijdelijke aanduiding voor dianummer 4"/>
          <p:cNvSpPr>
            <a:spLocks noGrp="1"/>
          </p:cNvSpPr>
          <p:nvPr>
            <p:ph type="sldNum" sz="quarter" idx="12"/>
          </p:nvPr>
        </p:nvSpPr>
        <p:spPr/>
        <p:txBody>
          <a:bodyPr/>
          <a:lstStyle/>
          <a:p>
            <a:fld id="{A5238A88-B794-48A6-A1A1-D4DD88687EAF}" type="slidenum">
              <a:rPr lang="nl-NL" smtClean="0"/>
              <a:t>29</a:t>
            </a:fld>
            <a:endParaRPr lang="nl-NL"/>
          </a:p>
        </p:txBody>
      </p:sp>
    </p:spTree>
    <p:extLst>
      <p:ext uri="{BB962C8B-B14F-4D97-AF65-F5344CB8AC3E}">
        <p14:creationId xmlns:p14="http://schemas.microsoft.com/office/powerpoint/2010/main" val="310644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1. Psycholinguïstiek: wat is dat?</a:t>
            </a:r>
          </a:p>
          <a:p>
            <a:pPr marL="0" indent="0">
              <a:buNone/>
            </a:pPr>
            <a:r>
              <a:rPr lang="nl-NL" dirty="0" smtClean="0"/>
              <a:t>2. Heb je altijd taal nodig om te kunnen communiceren?</a:t>
            </a:r>
          </a:p>
          <a:p>
            <a:pPr marL="0" indent="0">
              <a:buNone/>
            </a:pPr>
            <a:r>
              <a:rPr lang="nl-NL" dirty="0" smtClean="0"/>
              <a:t>3. Hoe </a:t>
            </a:r>
            <a:r>
              <a:rPr lang="nl-NL" dirty="0"/>
              <a:t>verloopt het proces van taal- en spraakproductie</a:t>
            </a:r>
            <a:r>
              <a:rPr lang="nl-NL" dirty="0" smtClean="0"/>
              <a:t>?</a:t>
            </a:r>
          </a:p>
          <a:p>
            <a:pPr marL="0" indent="0">
              <a:buNone/>
            </a:pPr>
            <a:r>
              <a:rPr lang="nl-NL" dirty="0" smtClean="0"/>
              <a:t>4. Wat gaat er mis bij afasie?</a:t>
            </a:r>
          </a:p>
          <a:p>
            <a:pPr marL="0" indent="0">
              <a:buNone/>
            </a:pPr>
            <a:r>
              <a:rPr lang="nl-NL" dirty="0" smtClean="0"/>
              <a:t>5. Voorbeelden afasie: Broca + </a:t>
            </a:r>
            <a:r>
              <a:rPr lang="nl-NL" dirty="0" smtClean="0"/>
              <a:t>Wernicke</a:t>
            </a:r>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3</a:t>
            </a:fld>
            <a:endParaRPr lang="nl-NL"/>
          </a:p>
        </p:txBody>
      </p:sp>
    </p:spTree>
    <p:extLst>
      <p:ext uri="{BB962C8B-B14F-4D97-AF65-F5344CB8AC3E}">
        <p14:creationId xmlns:p14="http://schemas.microsoft.com/office/powerpoint/2010/main" val="3191980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4a. Wat gaat er mis bij afasie van Broca?</a:t>
            </a:r>
            <a:endParaRPr lang="nl-NL" dirty="0"/>
          </a:p>
        </p:txBody>
      </p:sp>
      <p:sp>
        <p:nvSpPr>
          <p:cNvPr id="3" name="Tijdelijke aanduiding voor inhoud 2"/>
          <p:cNvSpPr>
            <a:spLocks noGrp="1"/>
          </p:cNvSpPr>
          <p:nvPr>
            <p:ph idx="1"/>
          </p:nvPr>
        </p:nvSpPr>
        <p:spPr/>
        <p:txBody>
          <a:bodyPr/>
          <a:lstStyle/>
          <a:p>
            <a:r>
              <a:rPr lang="nl-NL" dirty="0" smtClean="0"/>
              <a:t>Monsieur Tan.</a:t>
            </a:r>
          </a:p>
          <a:p>
            <a:endParaRPr lang="nl-NL" dirty="0"/>
          </a:p>
          <a:p>
            <a:r>
              <a:rPr lang="nl-NL" dirty="0" smtClean="0"/>
              <a:t>Begrip goed, spraak ernstig verstoord.</a:t>
            </a:r>
          </a:p>
          <a:p>
            <a:endParaRPr lang="nl-NL" dirty="0"/>
          </a:p>
          <a:p>
            <a:r>
              <a:rPr lang="nl-NL" dirty="0" smtClean="0"/>
              <a:t>Praten erg lastig, korte zinnen (telegramstijl), vooral inhoudswoorden (grammaticale functiewoorden vaak weg).</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30</a:t>
            </a:fld>
            <a:endParaRPr lang="nl-NL"/>
          </a:p>
        </p:txBody>
      </p:sp>
    </p:spTree>
    <p:extLst>
      <p:ext uri="{BB962C8B-B14F-4D97-AF65-F5344CB8AC3E}">
        <p14:creationId xmlns:p14="http://schemas.microsoft.com/office/powerpoint/2010/main" val="13290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4a. Wat gaat er mis bij afasie van Broca?</a:t>
            </a:r>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51230" y="1646238"/>
            <a:ext cx="7241539" cy="4525962"/>
          </a:xfrm>
          <a:prstGeom prst="rect">
            <a:avLst/>
          </a:prstGeom>
        </p:spPr>
      </p:pic>
      <p:sp>
        <p:nvSpPr>
          <p:cNvPr id="5" name="Tijdelijke aanduiding voor dianummer 4"/>
          <p:cNvSpPr>
            <a:spLocks noGrp="1"/>
          </p:cNvSpPr>
          <p:nvPr>
            <p:ph type="sldNum" sz="quarter" idx="12"/>
          </p:nvPr>
        </p:nvSpPr>
        <p:spPr/>
        <p:txBody>
          <a:bodyPr/>
          <a:lstStyle/>
          <a:p>
            <a:fld id="{A5238A88-B794-48A6-A1A1-D4DD88687EAF}" type="slidenum">
              <a:rPr lang="nl-NL" smtClean="0"/>
              <a:t>31</a:t>
            </a:fld>
            <a:endParaRPr lang="nl-NL"/>
          </a:p>
        </p:txBody>
      </p:sp>
    </p:spTree>
    <p:extLst>
      <p:ext uri="{BB962C8B-B14F-4D97-AF65-F5344CB8AC3E}">
        <p14:creationId xmlns:p14="http://schemas.microsoft.com/office/powerpoint/2010/main" val="2122036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4b. </a:t>
            </a:r>
            <a:r>
              <a:rPr lang="nl-NL" dirty="0"/>
              <a:t>Wat gaat er mis bij afasie van </a:t>
            </a:r>
            <a:r>
              <a:rPr lang="nl-NL" dirty="0" smtClean="0"/>
              <a:t>Wernicke</a:t>
            </a:r>
            <a:endParaRPr lang="nl-NL" dirty="0"/>
          </a:p>
        </p:txBody>
      </p:sp>
      <p:sp>
        <p:nvSpPr>
          <p:cNvPr id="3" name="Tijdelijke aanduiding voor inhoud 2"/>
          <p:cNvSpPr>
            <a:spLocks noGrp="1"/>
          </p:cNvSpPr>
          <p:nvPr>
            <p:ph idx="1"/>
          </p:nvPr>
        </p:nvSpPr>
        <p:spPr/>
        <p:txBody>
          <a:bodyPr/>
          <a:lstStyle/>
          <a:p>
            <a:pPr marL="0" indent="0">
              <a:buNone/>
            </a:pPr>
            <a:r>
              <a:rPr lang="nl-NL" dirty="0"/>
              <a:t>Carl Wernicke </a:t>
            </a:r>
            <a:endParaRPr lang="nl-NL" dirty="0" smtClean="0"/>
          </a:p>
          <a:p>
            <a:pPr marL="0" indent="0">
              <a:buNone/>
            </a:pPr>
            <a:r>
              <a:rPr lang="nl-NL" dirty="0" smtClean="0"/>
              <a:t>(1848 </a:t>
            </a:r>
            <a:r>
              <a:rPr lang="nl-NL" dirty="0"/>
              <a:t>- </a:t>
            </a:r>
            <a:r>
              <a:rPr lang="nl-NL" dirty="0" smtClean="0"/>
              <a:t>1905,</a:t>
            </a:r>
          </a:p>
          <a:p>
            <a:pPr marL="0" indent="0">
              <a:buNone/>
            </a:pPr>
            <a:r>
              <a:rPr lang="nl-NL" dirty="0" smtClean="0"/>
              <a:t>Duitsland)</a:t>
            </a:r>
          </a:p>
          <a:p>
            <a:pPr marL="0" indent="0">
              <a:buNone/>
            </a:pPr>
            <a:endParaRPr lang="nl-NL" dirty="0"/>
          </a:p>
          <a:p>
            <a:pPr marL="0" indent="0">
              <a:buNone/>
            </a:pPr>
            <a:endParaRPr lang="nl-NL" dirty="0"/>
          </a:p>
        </p:txBody>
      </p:sp>
      <p:pic>
        <p:nvPicPr>
          <p:cNvPr id="5" name="Afbeelding 4" descr="https://upload.wikimedia.org/wikipedia/commons/thumb/a/a4/Carl_Wernicke.JPG/800px-Carl_Wernicke.JPG"/>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484784"/>
            <a:ext cx="3816464" cy="5141258"/>
          </a:xfrm>
          <a:prstGeom prst="rect">
            <a:avLst/>
          </a:prstGeom>
          <a:noFill/>
          <a:ln>
            <a:noFill/>
          </a:ln>
        </p:spPr>
      </p:pic>
      <p:sp>
        <p:nvSpPr>
          <p:cNvPr id="6" name="Tijdelijke aanduiding voor dianummer 5"/>
          <p:cNvSpPr>
            <a:spLocks noGrp="1"/>
          </p:cNvSpPr>
          <p:nvPr>
            <p:ph type="sldNum" sz="quarter" idx="12"/>
          </p:nvPr>
        </p:nvSpPr>
        <p:spPr/>
        <p:txBody>
          <a:bodyPr/>
          <a:lstStyle/>
          <a:p>
            <a:fld id="{A5238A88-B794-48A6-A1A1-D4DD88687EAF}" type="slidenum">
              <a:rPr lang="nl-NL" smtClean="0"/>
              <a:t>32</a:t>
            </a:fld>
            <a:endParaRPr lang="nl-NL"/>
          </a:p>
        </p:txBody>
      </p:sp>
    </p:spTree>
    <p:extLst>
      <p:ext uri="{BB962C8B-B14F-4D97-AF65-F5344CB8AC3E}">
        <p14:creationId xmlns:p14="http://schemas.microsoft.com/office/powerpoint/2010/main" val="3223038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4b. Wat gaat er mis bij afasie van Wernicke</a:t>
            </a:r>
            <a:endParaRPr lang="nl-NL" dirty="0"/>
          </a:p>
        </p:txBody>
      </p:sp>
      <p:sp>
        <p:nvSpPr>
          <p:cNvPr id="3" name="Tijdelijke aanduiding voor inhoud 2"/>
          <p:cNvSpPr>
            <a:spLocks noGrp="1"/>
          </p:cNvSpPr>
          <p:nvPr>
            <p:ph idx="1"/>
          </p:nvPr>
        </p:nvSpPr>
        <p:spPr/>
        <p:txBody>
          <a:bodyPr/>
          <a:lstStyle/>
          <a:p>
            <a:r>
              <a:rPr lang="nl-NL" dirty="0" smtClean="0"/>
              <a:t>Vooral begripsproblemen.</a:t>
            </a:r>
          </a:p>
          <a:p>
            <a:endParaRPr lang="nl-NL" dirty="0" smtClean="0"/>
          </a:p>
          <a:p>
            <a:r>
              <a:rPr lang="nl-NL" dirty="0" smtClean="0"/>
              <a:t>Taalproductie vaak veel fouten, maar stroom klanken vaak wel vloeiend.</a:t>
            </a:r>
          </a:p>
          <a:p>
            <a:endParaRPr lang="nl-NL" dirty="0"/>
          </a:p>
          <a:p>
            <a:r>
              <a:rPr lang="nl-NL" dirty="0" smtClean="0"/>
              <a:t>Grammatica ook niet altijd correct, maar zinnen lang en ingewikkeld.</a:t>
            </a:r>
          </a:p>
          <a:p>
            <a:endParaRPr lang="nl-NL" dirty="0"/>
          </a:p>
          <a:p>
            <a:endParaRPr lang="nl-NL" dirty="0" smtClean="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33</a:t>
            </a:fld>
            <a:endParaRPr lang="nl-NL"/>
          </a:p>
        </p:txBody>
      </p:sp>
    </p:spTree>
    <p:extLst>
      <p:ext uri="{BB962C8B-B14F-4D97-AF65-F5344CB8AC3E}">
        <p14:creationId xmlns:p14="http://schemas.microsoft.com/office/powerpoint/2010/main" val="861324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4b. Wat gaat er mis bij afasie van Wernicke</a:t>
            </a:r>
            <a:endParaRPr lang="nl-NL" dirty="0"/>
          </a:p>
        </p:txBody>
      </p:sp>
      <p:sp>
        <p:nvSpPr>
          <p:cNvPr id="3" name="Tijdelijke aanduiding voor inhoud 2"/>
          <p:cNvSpPr>
            <a:spLocks noGrp="1"/>
          </p:cNvSpPr>
          <p:nvPr>
            <p:ph idx="1"/>
          </p:nvPr>
        </p:nvSpPr>
        <p:spPr/>
        <p:txBody>
          <a:bodyPr/>
          <a:lstStyle/>
          <a:p>
            <a:pPr marL="0" indent="0">
              <a:buNone/>
            </a:pPr>
            <a:r>
              <a:rPr lang="nl-NL" dirty="0" smtClean="0"/>
              <a:t>'Word </a:t>
            </a:r>
            <a:r>
              <a:rPr lang="nl-NL" dirty="0" err="1" smtClean="0"/>
              <a:t>salad</a:t>
            </a:r>
            <a:r>
              <a:rPr lang="nl-NL" dirty="0" smtClean="0"/>
              <a:t>'</a:t>
            </a:r>
            <a:endParaRPr lang="nl-NL" dirty="0"/>
          </a:p>
        </p:txBody>
      </p:sp>
      <p:pic>
        <p:nvPicPr>
          <p:cNvPr id="5" name="Afbeelding 4" descr="http://previews.123rf.com/images/lenm/lenm1206/lenm120600037/13898800-Text-Illustration-of-a-Vegetable-Salad-in-a-Bowl-Stock-Illustration-carto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907954"/>
            <a:ext cx="3888472" cy="3732897"/>
          </a:xfrm>
          <a:prstGeom prst="rect">
            <a:avLst/>
          </a:prstGeom>
          <a:noFill/>
          <a:ln>
            <a:noFill/>
          </a:ln>
        </p:spPr>
      </p:pic>
      <p:sp>
        <p:nvSpPr>
          <p:cNvPr id="6" name="Tijdelijke aanduiding voor dianummer 5"/>
          <p:cNvSpPr>
            <a:spLocks noGrp="1"/>
          </p:cNvSpPr>
          <p:nvPr>
            <p:ph type="sldNum" sz="quarter" idx="12"/>
          </p:nvPr>
        </p:nvSpPr>
        <p:spPr/>
        <p:txBody>
          <a:bodyPr/>
          <a:lstStyle/>
          <a:p>
            <a:fld id="{A5238A88-B794-48A6-A1A1-D4DD88687EAF}" type="slidenum">
              <a:rPr lang="nl-NL" smtClean="0"/>
              <a:t>34</a:t>
            </a:fld>
            <a:endParaRPr lang="nl-NL"/>
          </a:p>
        </p:txBody>
      </p:sp>
    </p:spTree>
    <p:extLst>
      <p:ext uri="{BB962C8B-B14F-4D97-AF65-F5344CB8AC3E}">
        <p14:creationId xmlns:p14="http://schemas.microsoft.com/office/powerpoint/2010/main" val="154529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Wat gaat er mis bij afasie?</a:t>
            </a:r>
            <a:endParaRPr lang="nl-NL" dirty="0"/>
          </a:p>
        </p:txBody>
      </p:sp>
      <p:sp>
        <p:nvSpPr>
          <p:cNvPr id="3" name="Tijdelijke aanduiding voor inhoud 2"/>
          <p:cNvSpPr>
            <a:spLocks noGrp="1"/>
          </p:cNvSpPr>
          <p:nvPr>
            <p:ph idx="1"/>
          </p:nvPr>
        </p:nvSpPr>
        <p:spPr/>
        <p:txBody>
          <a:bodyPr/>
          <a:lstStyle/>
          <a:p>
            <a:pPr marL="0" indent="0">
              <a:buNone/>
            </a:pPr>
            <a:r>
              <a:rPr lang="nl-NL" dirty="0" smtClean="0"/>
              <a:t>Ezelsbruggetje:</a:t>
            </a:r>
          </a:p>
          <a:p>
            <a:pPr marL="0" indent="0">
              <a:buNone/>
            </a:pPr>
            <a:endParaRPr lang="nl-NL" dirty="0"/>
          </a:p>
          <a:p>
            <a:r>
              <a:rPr lang="nl-NL" dirty="0" smtClean="0"/>
              <a:t>Broca		= </a:t>
            </a:r>
            <a:r>
              <a:rPr lang="nl-NL" dirty="0" err="1" smtClean="0"/>
              <a:t>broken</a:t>
            </a:r>
            <a:r>
              <a:rPr lang="nl-NL" dirty="0" smtClean="0"/>
              <a:t>/</a:t>
            </a:r>
            <a:r>
              <a:rPr lang="nl-NL" dirty="0" err="1" smtClean="0"/>
              <a:t>zinsBouw</a:t>
            </a:r>
            <a:endParaRPr lang="nl-NL" dirty="0" smtClean="0"/>
          </a:p>
          <a:p>
            <a:r>
              <a:rPr lang="nl-NL" dirty="0" smtClean="0"/>
              <a:t>Wernicke	= </a:t>
            </a:r>
            <a:r>
              <a:rPr lang="nl-NL" dirty="0" err="1" smtClean="0"/>
              <a:t>wacky</a:t>
            </a:r>
            <a:r>
              <a:rPr lang="nl-NL" dirty="0" smtClean="0"/>
              <a:t>/Woordenschat</a:t>
            </a:r>
            <a:endParaRPr lang="nl-NL" dirty="0" smtClean="0"/>
          </a:p>
          <a:p>
            <a:endParaRPr lang="nl-NL" dirty="0"/>
          </a:p>
          <a:p>
            <a:r>
              <a:rPr lang="nl-NL" dirty="0" smtClean="0"/>
              <a:t>Nog meer soorten, kom je tegen in de dossieropdracht.</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35</a:t>
            </a:fld>
            <a:endParaRPr lang="nl-NL"/>
          </a:p>
        </p:txBody>
      </p:sp>
    </p:spTree>
    <p:extLst>
      <p:ext uri="{BB962C8B-B14F-4D97-AF65-F5344CB8AC3E}">
        <p14:creationId xmlns:p14="http://schemas.microsoft.com/office/powerpoint/2010/main" val="42687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Woordvindingsproblemen van mijn moeder ;-)</a:t>
            </a:r>
            <a:endParaRPr lang="nl-NL" dirty="0"/>
          </a:p>
        </p:txBody>
      </p:sp>
      <p:sp>
        <p:nvSpPr>
          <p:cNvPr id="3" name="Tijdelijke aanduiding voor inhoud 2"/>
          <p:cNvSpPr>
            <a:spLocks noGrp="1"/>
          </p:cNvSpPr>
          <p:nvPr>
            <p:ph idx="1"/>
          </p:nvPr>
        </p:nvSpPr>
        <p:spPr/>
        <p:txBody>
          <a:bodyPr/>
          <a:lstStyle/>
          <a:p>
            <a:r>
              <a:rPr lang="nl-NL" dirty="0" smtClean="0"/>
              <a:t>"Het trottoir in de keuken."</a:t>
            </a:r>
          </a:p>
          <a:p>
            <a:r>
              <a:rPr lang="nl-NL" dirty="0" smtClean="0"/>
              <a:t>"Zet jij de borden in de oven?"</a:t>
            </a:r>
          </a:p>
          <a:p>
            <a:r>
              <a:rPr lang="nl-NL" dirty="0" smtClean="0"/>
              <a:t>"</a:t>
            </a:r>
            <a:r>
              <a:rPr lang="nl-NL" dirty="0" smtClean="0"/>
              <a:t>Het </a:t>
            </a:r>
            <a:r>
              <a:rPr lang="nl-NL" dirty="0" err="1" smtClean="0"/>
              <a:t>dapdippertje</a:t>
            </a:r>
            <a:r>
              <a:rPr lang="nl-NL" dirty="0" smtClean="0"/>
              <a:t> voor het kopje</a:t>
            </a:r>
            <a:r>
              <a:rPr lang="nl-NL" dirty="0" smtClean="0"/>
              <a:t>."</a:t>
            </a:r>
          </a:p>
          <a:p>
            <a:endParaRPr lang="nl-NL" dirty="0"/>
          </a:p>
          <a:p>
            <a:endParaRPr lang="nl-NL" dirty="0" smtClean="0"/>
          </a:p>
          <a:p>
            <a:r>
              <a:rPr lang="nl-NL" dirty="0" smtClean="0"/>
              <a:t>Dit is </a:t>
            </a:r>
            <a:r>
              <a:rPr lang="nl-NL" u="sng" dirty="0" smtClean="0"/>
              <a:t>geen</a:t>
            </a:r>
            <a:r>
              <a:rPr lang="nl-NL" dirty="0" smtClean="0"/>
              <a:t> afasie.</a:t>
            </a:r>
            <a:endParaRPr lang="nl-NL" dirty="0" smtClean="0"/>
          </a:p>
          <a:p>
            <a:endParaRPr lang="nl-NL" dirty="0"/>
          </a:p>
          <a:p>
            <a:endParaRPr lang="nl-NL" dirty="0"/>
          </a:p>
        </p:txBody>
      </p:sp>
      <p:sp>
        <p:nvSpPr>
          <p:cNvPr id="6" name="Tijdelijke aanduiding voor dianummer 5"/>
          <p:cNvSpPr>
            <a:spLocks noGrp="1"/>
          </p:cNvSpPr>
          <p:nvPr>
            <p:ph type="sldNum" sz="quarter" idx="12"/>
          </p:nvPr>
        </p:nvSpPr>
        <p:spPr/>
        <p:txBody>
          <a:bodyPr/>
          <a:lstStyle/>
          <a:p>
            <a:fld id="{A5238A88-B794-48A6-A1A1-D4DD88687EAF}" type="slidenum">
              <a:rPr lang="nl-NL" smtClean="0"/>
              <a:t>36</a:t>
            </a:fld>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356992"/>
            <a:ext cx="3120008" cy="3120008"/>
          </a:xfrm>
          <a:prstGeom prst="rect">
            <a:avLst/>
          </a:prstGeom>
        </p:spPr>
      </p:pic>
    </p:spTree>
    <p:extLst>
      <p:ext uri="{BB962C8B-B14F-4D97-AF65-F5344CB8AC3E}">
        <p14:creationId xmlns:p14="http://schemas.microsoft.com/office/powerpoint/2010/main" val="667037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Evaluatie</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a. 'Afasie' betekent 'niet praten', vind je dat een goede term?</a:t>
            </a:r>
          </a:p>
          <a:p>
            <a:pPr marL="0" indent="0">
              <a:buNone/>
            </a:pPr>
            <a:endParaRPr lang="nl-NL" dirty="0"/>
          </a:p>
          <a:p>
            <a:pPr marL="0" indent="0">
              <a:buNone/>
            </a:pPr>
            <a:r>
              <a:rPr lang="nl-NL" dirty="0" smtClean="0"/>
              <a:t>b. Waarom kunnen afatici niet gewoon de taal opnieuw leren, net als kinderen? </a:t>
            </a:r>
          </a:p>
          <a:p>
            <a:pPr marL="0" indent="0">
              <a:buNone/>
            </a:pPr>
            <a:endParaRPr lang="nl-NL" dirty="0"/>
          </a:p>
          <a:p>
            <a:pPr marL="0" indent="0">
              <a:buNone/>
            </a:pPr>
            <a:r>
              <a:rPr lang="nl-NL" dirty="0" smtClean="0"/>
              <a:t>c. Kunnen doven die gebarentaal beheersen ook afasie krijgen na een hersenbloeding?</a:t>
            </a:r>
          </a:p>
          <a:p>
            <a:pPr marL="0" indent="0">
              <a:buNone/>
            </a:pPr>
            <a:endParaRPr lang="nl-NL" dirty="0"/>
          </a:p>
          <a:p>
            <a:pPr marL="0" indent="0">
              <a:buNone/>
            </a:pPr>
            <a:r>
              <a:rPr lang="nl-NL" dirty="0" smtClean="0"/>
              <a:t>d. Waarom worden kinderen jonger dan 12 jaar uitgesloten van de diagnose afasie?</a:t>
            </a:r>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37</a:t>
            </a:fld>
            <a:endParaRPr lang="nl-NL"/>
          </a:p>
        </p:txBody>
      </p:sp>
    </p:spTree>
    <p:extLst>
      <p:ext uri="{BB962C8B-B14F-4D97-AF65-F5344CB8AC3E}">
        <p14:creationId xmlns:p14="http://schemas.microsoft.com/office/powerpoint/2010/main" val="38224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1. Psycholinguïstiek: wat is dat?</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4</a:t>
            </a:fld>
            <a:endParaRPr lang="nl-NL"/>
          </a:p>
        </p:txBody>
      </p:sp>
      <p:sp>
        <p:nvSpPr>
          <p:cNvPr id="3" name="Tijdelijke aanduiding voor inhoud 2"/>
          <p:cNvSpPr>
            <a:spLocks noGrp="1"/>
          </p:cNvSpPr>
          <p:nvPr>
            <p:ph idx="1"/>
          </p:nvPr>
        </p:nvSpPr>
        <p:spPr/>
        <p:txBody>
          <a:bodyPr/>
          <a:lstStyle/>
          <a:p>
            <a:endParaRPr lang="nl-NL" dirty="0"/>
          </a:p>
          <a:p>
            <a:pPr marL="0" indent="0">
              <a:buNone/>
            </a:pPr>
            <a:r>
              <a:rPr lang="nl-NL" dirty="0" smtClean="0"/>
              <a:t>= 'de studie van taal en brein'</a:t>
            </a:r>
          </a:p>
          <a:p>
            <a:pPr marL="0" indent="0">
              <a:buNone/>
            </a:pPr>
            <a:r>
              <a:rPr lang="nl-NL" dirty="0" smtClean="0"/>
              <a:t>(Marc van Oostendorp)</a:t>
            </a:r>
          </a:p>
        </p:txBody>
      </p:sp>
    </p:spTree>
    <p:extLst>
      <p:ext uri="{BB962C8B-B14F-4D97-AF65-F5344CB8AC3E}">
        <p14:creationId xmlns:p14="http://schemas.microsoft.com/office/powerpoint/2010/main" val="295606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strike="sngStrike" dirty="0" smtClean="0"/>
              <a:t>1. Psycholinguïstiek: wat is dat?</a:t>
            </a:r>
          </a:p>
          <a:p>
            <a:pPr marL="0" indent="0">
              <a:buNone/>
            </a:pPr>
            <a:r>
              <a:rPr lang="nl-NL" dirty="0" smtClean="0"/>
              <a:t>2. Heb je altijd taal nodig om te kunnen communiceren?</a:t>
            </a:r>
          </a:p>
          <a:p>
            <a:pPr marL="0" indent="0">
              <a:buNone/>
            </a:pPr>
            <a:r>
              <a:rPr lang="nl-NL" dirty="0" smtClean="0"/>
              <a:t>3. Hoe </a:t>
            </a:r>
            <a:r>
              <a:rPr lang="nl-NL" dirty="0"/>
              <a:t>verloopt het proces van taal- en spraakproductie</a:t>
            </a:r>
            <a:r>
              <a:rPr lang="nl-NL" dirty="0" smtClean="0"/>
              <a:t>?</a:t>
            </a:r>
          </a:p>
          <a:p>
            <a:pPr marL="0" indent="0">
              <a:buNone/>
            </a:pPr>
            <a:r>
              <a:rPr lang="nl-NL" dirty="0" smtClean="0"/>
              <a:t>4. Wat gaat er mis bij afasie?</a:t>
            </a:r>
          </a:p>
          <a:p>
            <a:pPr marL="0" indent="0">
              <a:buNone/>
            </a:pPr>
            <a:r>
              <a:rPr lang="nl-NL" dirty="0" smtClean="0"/>
              <a:t>5. Voorbeelden afasie: Broca + </a:t>
            </a:r>
            <a:r>
              <a:rPr lang="nl-NL" dirty="0" smtClean="0"/>
              <a:t>Wernicke</a:t>
            </a:r>
          </a:p>
          <a:p>
            <a:pPr marL="0" indent="0">
              <a:buNone/>
            </a:pPr>
            <a:endParaRPr lang="nl-NL" dirty="0" smtClean="0"/>
          </a:p>
          <a:p>
            <a:pPr marL="0" indent="0">
              <a:buNone/>
            </a:pP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5</a:t>
            </a:fld>
            <a:endParaRPr lang="nl-NL"/>
          </a:p>
        </p:txBody>
      </p:sp>
    </p:spTree>
    <p:extLst>
      <p:ext uri="{BB962C8B-B14F-4D97-AF65-F5344CB8AC3E}">
        <p14:creationId xmlns:p14="http://schemas.microsoft.com/office/powerpoint/2010/main" val="278385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2. Heb je altijd taal nodig om te kunnen communiceren</a:t>
            </a:r>
            <a:r>
              <a:rPr lang="nl-NL" dirty="0" smtClean="0"/>
              <a:t>?</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6</a:t>
            </a:fld>
            <a:endParaRPr lang="nl-NL"/>
          </a:p>
        </p:txBody>
      </p:sp>
    </p:spTree>
    <p:extLst>
      <p:ext uri="{BB962C8B-B14F-4D97-AF65-F5344CB8AC3E}">
        <p14:creationId xmlns:p14="http://schemas.microsoft.com/office/powerpoint/2010/main" val="274754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 Rollenspel: in de Chinese apotheek</a:t>
            </a:r>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7</a:t>
            </a:fld>
            <a:endParaRPr lang="nl-NL"/>
          </a:p>
        </p:txBody>
      </p:sp>
      <p:sp>
        <p:nvSpPr>
          <p:cNvPr id="7" name="object 21"/>
          <p:cNvSpPr>
            <a:spLocks noGrp="1"/>
          </p:cNvSpPr>
          <p:nvPr>
            <p:ph idx="1"/>
          </p:nvPr>
        </p:nvSpPr>
        <p:spPr>
          <a:xfrm>
            <a:off x="1830524" y="1556792"/>
            <a:ext cx="5482952" cy="4231035"/>
          </a:xfrm>
          <a:prstGeom prst="rect">
            <a:avLst/>
          </a:prstGeom>
          <a:blipFill>
            <a:blip r:embed="rId2" cstate="print"/>
            <a:stretch>
              <a:fillRect/>
            </a:stretch>
          </a:blipFill>
        </p:spPr>
        <p:txBody>
          <a:bodyPr wrap="square" lIns="0" tIns="0" rIns="0" bIns="0" rtlCol="0"/>
          <a:lstStyle/>
          <a:p>
            <a:pPr marL="0" indent="0">
              <a:buNone/>
            </a:pPr>
            <a:endParaRPr lang="nl-NL" dirty="0" smtClean="0"/>
          </a:p>
          <a:p>
            <a:pPr marL="0" indent="0">
              <a:buNone/>
            </a:pPr>
            <a:endParaRPr lang="nl-NL" dirty="0"/>
          </a:p>
        </p:txBody>
      </p:sp>
      <p:sp>
        <p:nvSpPr>
          <p:cNvPr id="8" name="Rechthoek 7"/>
          <p:cNvSpPr/>
          <p:nvPr/>
        </p:nvSpPr>
        <p:spPr>
          <a:xfrm>
            <a:off x="1835696" y="5805264"/>
            <a:ext cx="2964914" cy="215444"/>
          </a:xfrm>
          <a:prstGeom prst="rect">
            <a:avLst/>
          </a:prstGeom>
        </p:spPr>
        <p:txBody>
          <a:bodyPr wrap="none">
            <a:spAutoFit/>
          </a:bodyPr>
          <a:lstStyle/>
          <a:p>
            <a:pPr>
              <a:lnSpc>
                <a:spcPct val="100000"/>
              </a:lnSpc>
              <a:spcBef>
                <a:spcPts val="115"/>
              </a:spcBef>
            </a:pPr>
            <a:r>
              <a:rPr lang="nl-NL" sz="800" u="sng" spc="20" dirty="0">
                <a:uFill>
                  <a:solidFill>
                    <a:srgbClr val="BD311A"/>
                  </a:solidFill>
                </a:uFill>
                <a:latin typeface="Times New Roman"/>
                <a:cs typeface="Times New Roman"/>
              </a:rPr>
              <a:t>Bron afbeelding:</a:t>
            </a:r>
            <a:r>
              <a:rPr lang="nl-NL" sz="800" u="sng" spc="60" dirty="0">
                <a:uFill>
                  <a:solidFill>
                    <a:srgbClr val="BD311A"/>
                  </a:solidFill>
                </a:uFill>
                <a:latin typeface="Times New Roman"/>
                <a:cs typeface="Times New Roman"/>
              </a:rPr>
              <a:t> </a:t>
            </a:r>
            <a:r>
              <a:rPr lang="nl-NL" sz="800" u="sng" spc="15" dirty="0">
                <a:uFill>
                  <a:solidFill>
                    <a:srgbClr val="BD311A"/>
                  </a:solidFill>
                </a:uFill>
                <a:latin typeface="Times New Roman"/>
                <a:cs typeface="Times New Roman"/>
              </a:rPr>
              <a:t>fotografica-nijmegen.nl/opleiding_beroep.htm</a:t>
            </a:r>
            <a:r>
              <a:rPr lang="nl-NL" sz="800" spc="15" dirty="0">
                <a:latin typeface="Times New Roman"/>
                <a:cs typeface="Times New Roman"/>
              </a:rPr>
              <a:t>l</a:t>
            </a:r>
            <a:endParaRPr lang="nl-NL" sz="800" dirty="0">
              <a:latin typeface="Times New Roman"/>
              <a:cs typeface="Times New Roman"/>
            </a:endParaRPr>
          </a:p>
        </p:txBody>
      </p:sp>
    </p:spTree>
    <p:extLst>
      <p:ext uri="{BB962C8B-B14F-4D97-AF65-F5344CB8AC3E}">
        <p14:creationId xmlns:p14="http://schemas.microsoft.com/office/powerpoint/2010/main" val="286857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 Rollenspel: in de Chinese apotheek</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i="1" dirty="0"/>
              <a:t>Instructies </a:t>
            </a:r>
            <a:r>
              <a:rPr lang="nl-NL" i="1" dirty="0" smtClean="0"/>
              <a:t>Apotheker:</a:t>
            </a:r>
            <a:endParaRPr lang="nl-NL" i="1" dirty="0"/>
          </a:p>
          <a:p>
            <a:endParaRPr lang="nl-NL" dirty="0"/>
          </a:p>
          <a:p>
            <a:r>
              <a:rPr lang="nl-NL" dirty="0"/>
              <a:t>Stel, Chinees is je moedertaal en de enige taal die je beheerst.  Je bent als apotheker werkzaam ergens in China.</a:t>
            </a:r>
          </a:p>
          <a:p>
            <a:endParaRPr lang="nl-NL" dirty="0" smtClean="0"/>
          </a:p>
          <a:p>
            <a:r>
              <a:rPr lang="nl-NL" dirty="0" smtClean="0"/>
              <a:t>Vandaag </a:t>
            </a:r>
            <a:r>
              <a:rPr lang="nl-NL" dirty="0"/>
              <a:t>krijg je een Nederlander aan de balie. Deze Nederlander  spreekt geen Chinees , Engels (of een andere taal), maar probeert je  wel iets duidelijk te maken.</a:t>
            </a:r>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8</a:t>
            </a:fld>
            <a:endParaRPr lang="nl-NL"/>
          </a:p>
        </p:txBody>
      </p:sp>
    </p:spTree>
    <p:extLst>
      <p:ext uri="{BB962C8B-B14F-4D97-AF65-F5344CB8AC3E}">
        <p14:creationId xmlns:p14="http://schemas.microsoft.com/office/powerpoint/2010/main" val="234844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 Rollenspel</a:t>
            </a:r>
            <a:r>
              <a:rPr lang="nl-NL" dirty="0"/>
              <a:t>: in de Chinese apotheek</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i="1" dirty="0"/>
              <a:t>Instructies </a:t>
            </a:r>
            <a:r>
              <a:rPr lang="nl-NL" i="1" dirty="0" smtClean="0"/>
              <a:t>Klant:</a:t>
            </a:r>
            <a:endParaRPr lang="nl-NL" i="1" dirty="0"/>
          </a:p>
          <a:p>
            <a:endParaRPr lang="nl-NL" dirty="0"/>
          </a:p>
          <a:p>
            <a:r>
              <a:rPr lang="nl-NL" dirty="0"/>
              <a:t>Stel, je bent op vakantie in China. Je krijgt opeens  ontzettende keelpijn en gaat naar de apotheek. Maak de  apotheker duidelijk dat je hoestdrank wilt hebben.</a:t>
            </a:r>
          </a:p>
          <a:p>
            <a:endParaRPr lang="nl-NL" dirty="0"/>
          </a:p>
          <a:p>
            <a:r>
              <a:rPr lang="nl-NL" dirty="0"/>
              <a:t>Let op: alles is toegestaan om je boodschap duidelijk te  maken, maar je mag niet praten (want we doen net alsof  je het Chinees niet beheerst, terwijl de apotheker juist  alleen Chinees spreekt).</a:t>
            </a:r>
          </a:p>
          <a:p>
            <a:endParaRPr lang="nl-NL" dirty="0"/>
          </a:p>
        </p:txBody>
      </p:sp>
      <p:sp>
        <p:nvSpPr>
          <p:cNvPr id="4" name="Tijdelijke aanduiding voor dianummer 3"/>
          <p:cNvSpPr>
            <a:spLocks noGrp="1"/>
          </p:cNvSpPr>
          <p:nvPr>
            <p:ph type="sldNum" sz="quarter" idx="12"/>
          </p:nvPr>
        </p:nvSpPr>
        <p:spPr/>
        <p:txBody>
          <a:bodyPr/>
          <a:lstStyle/>
          <a:p>
            <a:fld id="{A5238A88-B794-48A6-A1A1-D4DD88687EAF}" type="slidenum">
              <a:rPr lang="nl-NL" smtClean="0"/>
              <a:t>9</a:t>
            </a:fld>
            <a:endParaRPr lang="nl-NL"/>
          </a:p>
        </p:txBody>
      </p:sp>
    </p:spTree>
    <p:extLst>
      <p:ext uri="{BB962C8B-B14F-4D97-AF65-F5344CB8AC3E}">
        <p14:creationId xmlns:p14="http://schemas.microsoft.com/office/powerpoint/2010/main" val="2731774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C1C1E1"/>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C1C1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C1C1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589</TotalTime>
  <Words>1183</Words>
  <Application>Microsoft Office PowerPoint</Application>
  <PresentationFormat>Diavoorstelling (4:3)</PresentationFormat>
  <Paragraphs>217</Paragraphs>
  <Slides>37</Slides>
  <Notes>0</Notes>
  <HiddenSlides>0</HiddenSlides>
  <MMClips>2</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Gieterij</vt:lpstr>
      <vt:lpstr>Taalbeschouwing</vt:lpstr>
      <vt:lpstr>Wat gaan we doen?</vt:lpstr>
      <vt:lpstr>Wat gaan we vandaag doen?</vt:lpstr>
      <vt:lpstr>1. Psycholinguïstiek: wat is dat?</vt:lpstr>
      <vt:lpstr>Wat gaan we vandaag doen?</vt:lpstr>
      <vt:lpstr>2. Heb je altijd taal nodig om te kunnen communiceren?</vt:lpstr>
      <vt:lpstr>2. Rollenspel: in de Chinese apotheek</vt:lpstr>
      <vt:lpstr>2. Rollenspel: in de Chinese apotheek</vt:lpstr>
      <vt:lpstr>2. Rollenspel: in de Chinese apotheek</vt:lpstr>
      <vt:lpstr>2. Rollenspel: in de Chinese apotheek</vt:lpstr>
      <vt:lpstr>2. Bespreking rollenspel</vt:lpstr>
      <vt:lpstr>2. Communicatie:</vt:lpstr>
      <vt:lpstr>Wat gaan we vandaag doen?</vt:lpstr>
      <vt:lpstr>3. Hoe verloopt het proces van taal- en spraakproductie?</vt:lpstr>
      <vt:lpstr>Wat gaan we vandaag doen?</vt:lpstr>
      <vt:lpstr>4. Wat gaat er mis bij afasie?</vt:lpstr>
      <vt:lpstr>4. Wat gaat er mis bij afasie?</vt:lpstr>
      <vt:lpstr>4. Wat gaat er mis bij afasie?</vt:lpstr>
      <vt:lpstr>4. Wat gaat er mis bij afasie?</vt:lpstr>
      <vt:lpstr>4. Wat gaat er mis bij afasie?</vt:lpstr>
      <vt:lpstr>4. Wat gaat er mis bij afasie?</vt:lpstr>
      <vt:lpstr>4. Wat gaat er mis bij afasie?</vt:lpstr>
      <vt:lpstr>Wat gaan we vandaag doen?</vt:lpstr>
      <vt:lpstr>5. Voorbeeld afasie - Broca</vt:lpstr>
      <vt:lpstr>5. Voorbeeld afasie - Broca</vt:lpstr>
      <vt:lpstr>5. Voorbeeld afasie - Wernicke</vt:lpstr>
      <vt:lpstr>5. Voorbeeld afasie - Wernicke</vt:lpstr>
      <vt:lpstr>5. Voorbeeld afasie - Wernicke</vt:lpstr>
      <vt:lpstr>4a. Wat gaat er mis bij afasie van Broca?</vt:lpstr>
      <vt:lpstr>4a. Wat gaat er mis bij afasie van Broca?</vt:lpstr>
      <vt:lpstr>4a. Wat gaat er mis bij afasie van Broca?</vt:lpstr>
      <vt:lpstr>4b. Wat gaat er mis bij afasie van Wernicke</vt:lpstr>
      <vt:lpstr>4b. Wat gaat er mis bij afasie van Wernicke</vt:lpstr>
      <vt:lpstr>4b. Wat gaat er mis bij afasie van Wernicke</vt:lpstr>
      <vt:lpstr>4. Wat gaat er mis bij afasie?</vt:lpstr>
      <vt:lpstr>Woordvindingsproblemen van mijn moeder ;-)</vt:lpstr>
      <vt:lpstr>Evaluatie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Bruining</dc:creator>
  <cp:lastModifiedBy>J. Bruining</cp:lastModifiedBy>
  <cp:revision>36</cp:revision>
  <cp:lastPrinted>2016-10-11T10:17:42Z</cp:lastPrinted>
  <dcterms:created xsi:type="dcterms:W3CDTF">2015-09-09T17:01:54Z</dcterms:created>
  <dcterms:modified xsi:type="dcterms:W3CDTF">2018-06-11T19:41:02Z</dcterms:modified>
</cp:coreProperties>
</file>